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DE3"/>
    <a:srgbClr val="8CD514"/>
    <a:srgbClr val="304269"/>
    <a:srgbClr val="727373"/>
    <a:srgbClr val="2C3E50"/>
    <a:srgbClr val="56A9DD"/>
    <a:srgbClr val="B2B2B2"/>
    <a:srgbClr val="DE0000"/>
    <a:srgbClr val="FD4F50"/>
    <a:srgbClr val="B3D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7"/>
    <p:restoredTop sz="95888"/>
  </p:normalViewPr>
  <p:slideViewPr>
    <p:cSldViewPr snapToGrid="0">
      <p:cViewPr>
        <p:scale>
          <a:sx n="125" d="100"/>
          <a:sy n="125" d="100"/>
        </p:scale>
        <p:origin x="792" y="2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E01B-B353-4705-B3B3-A985D290C5C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C5EDB-AF7F-441E-B3BF-C3C95C73AF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9675B-9A93-4288-A76E-66954263224F}" type="datetimeFigureOut">
              <a:rPr lang="en-US" smtClean="0"/>
              <a:t>9/16/19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4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AF4DB-4C47-4782-A2E4-AF0DC385DFEF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B52D5-0F10-409C-88A1-07E8733E1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7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0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8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5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ver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25C5E4-19EA-41D1-9BF7-F85CD5BCE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00" y="2255439"/>
            <a:ext cx="2744646" cy="2347122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2CFD5D41-F2BB-4267-ADFB-F990B6347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371" y="4055021"/>
            <a:ext cx="6907839" cy="979179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0FA02F-5CB5-461D-BD23-2C6541DD57AE}"/>
              </a:ext>
            </a:extLst>
          </p:cNvPr>
          <p:cNvSpPr txBox="1"/>
          <p:nvPr userDrawn="1"/>
        </p:nvSpPr>
        <p:spPr>
          <a:xfrm>
            <a:off x="619710" y="6538914"/>
            <a:ext cx="7216880" cy="15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z="800">
                <a:solidFill>
                  <a:srgbClr val="B2B2B2"/>
                </a:solidFill>
                <a:latin typeface="Arial"/>
                <a:ea typeface="Arial"/>
                <a:cs typeface="Arial"/>
              </a:rPr>
              <a:t>Confidential and proprietary. Copyright © 2018 Xaxis Inc. All rights reserved. Distribution without permission is prohibited. 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EE0594A0-D6E1-4119-A191-5F16180E3A86}"/>
              </a:ext>
            </a:extLst>
          </p:cNvPr>
          <p:cNvSpPr txBox="1">
            <a:spLocks/>
          </p:cNvSpPr>
          <p:nvPr userDrawn="1"/>
        </p:nvSpPr>
        <p:spPr>
          <a:xfrm>
            <a:off x="550371" y="5204713"/>
            <a:ext cx="7472501" cy="457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spc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pc="300">
                <a:solidFill>
                  <a:schemeClr val="accent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6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ub Title Layou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5F149E35-0A58-4305-9774-12A7CD55BFB8}"/>
              </a:ext>
            </a:extLst>
          </p:cNvPr>
          <p:cNvSpPr txBox="1">
            <a:spLocks/>
          </p:cNvSpPr>
          <p:nvPr userDrawn="1"/>
        </p:nvSpPr>
        <p:spPr>
          <a:xfrm>
            <a:off x="1194203" y="2555364"/>
            <a:ext cx="6859551" cy="11603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7450B6-EC27-44A5-B7F6-683D32F6CB23}"/>
              </a:ext>
            </a:extLst>
          </p:cNvPr>
          <p:cNvSpPr/>
          <p:nvPr userDrawn="1"/>
        </p:nvSpPr>
        <p:spPr>
          <a:xfrm>
            <a:off x="919426" y="2649434"/>
            <a:ext cx="125604" cy="97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F05746-44A4-4EB2-81D2-80D5AD01A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27" y="2296048"/>
            <a:ext cx="1963308" cy="167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Content Layou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6733" cy="6858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B96BB-36AD-4FAB-B89A-E2CAF45E6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7751" y="1311933"/>
            <a:ext cx="4315387" cy="116031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659587-55BA-4E43-B43F-D7DF310C3C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32588" y="2843213"/>
            <a:ext cx="4356100" cy="18542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C205337-8FB2-453E-81FF-721527A21E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435" y="6184117"/>
            <a:ext cx="403874" cy="48126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9656095-1971-41A0-B261-39C5C12BE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5190" y="6475539"/>
            <a:ext cx="504824" cy="2349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D00595D-2CC8-4B1A-B897-8501BAC5B1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Content Layou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155267" y="0"/>
            <a:ext cx="6036733" cy="6858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A43499D-B627-44D3-BAB2-DBF5CD621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6" y="6184117"/>
            <a:ext cx="403874" cy="48126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55A6EC7-A7D0-46E2-AC08-211C40017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5190" y="6475539"/>
            <a:ext cx="504824" cy="2349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D00595D-2CC8-4B1A-B897-8501BAC5B10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839FA9-F297-47E2-B85B-55E50F423B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312" y="1311933"/>
            <a:ext cx="4315387" cy="116031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41998FC-CCF4-43E8-A29D-A5382D1198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0149" y="2843213"/>
            <a:ext cx="4356100" cy="18542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87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Summar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5480B7-6C2C-4907-986D-AD897560DD40}"/>
              </a:ext>
            </a:extLst>
          </p:cNvPr>
          <p:cNvSpPr/>
          <p:nvPr userDrawn="1"/>
        </p:nvSpPr>
        <p:spPr>
          <a:xfrm>
            <a:off x="0" y="0"/>
            <a:ext cx="12192000" cy="4416251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84866-F459-4881-BE2E-CFD4D18CCB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689" y="588452"/>
            <a:ext cx="5372395" cy="1038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758848-A550-4AA7-A2CF-A741DB516331}"/>
              </a:ext>
            </a:extLst>
          </p:cNvPr>
          <p:cNvSpPr/>
          <p:nvPr userDrawn="1"/>
        </p:nvSpPr>
        <p:spPr>
          <a:xfrm>
            <a:off x="453045" y="3241964"/>
            <a:ext cx="3578628" cy="30757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C2EF5C-B798-4AD5-ABBD-FD8EB8D301E1}"/>
              </a:ext>
            </a:extLst>
          </p:cNvPr>
          <p:cNvSpPr/>
          <p:nvPr userDrawn="1"/>
        </p:nvSpPr>
        <p:spPr>
          <a:xfrm>
            <a:off x="4280476" y="3241964"/>
            <a:ext cx="3619576" cy="30757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C7E5B8-9CA0-4327-90FC-EA7D1BFD057C}"/>
              </a:ext>
            </a:extLst>
          </p:cNvPr>
          <p:cNvSpPr/>
          <p:nvPr userDrawn="1"/>
        </p:nvSpPr>
        <p:spPr>
          <a:xfrm>
            <a:off x="8160328" y="3241964"/>
            <a:ext cx="3578628" cy="30757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E754EB-218A-4C89-B2AA-1E15C5DFD1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1513" y="1703388"/>
            <a:ext cx="6142037" cy="612775"/>
          </a:xfrm>
        </p:spPr>
        <p:txBody>
          <a:bodyPr>
            <a:normAutofit/>
          </a:bodyPr>
          <a:lstStyle>
            <a:lvl1pPr marL="0" indent="0">
              <a:buNone/>
              <a:defRPr sz="1400" spc="100" baseline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INTERNAL USE ONLY | DATE | XAXIS REGION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8572663-5307-4539-81C4-6B6D2FE25B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964113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INSERT PICTURE AND SEND TO BACK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28320-A70C-4754-9C99-E6F4579457F7}"/>
              </a:ext>
            </a:extLst>
          </p:cNvPr>
          <p:cNvSpPr txBox="1"/>
          <p:nvPr userDrawn="1"/>
        </p:nvSpPr>
        <p:spPr>
          <a:xfrm>
            <a:off x="679351" y="3508448"/>
            <a:ext cx="247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j-lt"/>
              </a:rPr>
              <a:t>THE GOALS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46E27E-DD7B-4184-9EDD-63A5B80595D5}"/>
              </a:ext>
            </a:extLst>
          </p:cNvPr>
          <p:cNvSpPr txBox="1"/>
          <p:nvPr userDrawn="1"/>
        </p:nvSpPr>
        <p:spPr>
          <a:xfrm>
            <a:off x="4489143" y="3508448"/>
            <a:ext cx="289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j-lt"/>
              </a:rPr>
              <a:t>THE APPROACH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C9E96D-06DC-4DF7-A838-0F16916663F1}"/>
              </a:ext>
            </a:extLst>
          </p:cNvPr>
          <p:cNvSpPr txBox="1"/>
          <p:nvPr userDrawn="1"/>
        </p:nvSpPr>
        <p:spPr>
          <a:xfrm>
            <a:off x="8408039" y="3508448"/>
            <a:ext cx="2690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j-lt"/>
              </a:rPr>
              <a:t>THE RESULTS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5A4F5F1-B11E-4ECD-82B4-9B5B76B6E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350" y="4070350"/>
            <a:ext cx="2940050" cy="196056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01459D8-3BFF-4ACB-A7E4-B595BA3542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0239" y="4070350"/>
            <a:ext cx="2940050" cy="196056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9CC8C37-9814-453A-8203-CB27EDE25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83600" y="4070350"/>
            <a:ext cx="2940050" cy="196056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7B79271-08FE-491A-8951-7CB35F65A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012" y="276265"/>
            <a:ext cx="768122" cy="91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9A60AC2-C470-47D3-8DF1-429B83D232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2077" y="3899900"/>
            <a:ext cx="5953945" cy="2980326"/>
          </a:xfrm>
          <a:custGeom>
            <a:avLst/>
            <a:gdLst>
              <a:gd name="connsiteX0" fmla="*/ 2977357 w 5953945"/>
              <a:gd name="connsiteY0" fmla="*/ 0 h 2980326"/>
              <a:gd name="connsiteX1" fmla="*/ 5953945 w 5953945"/>
              <a:gd name="connsiteY1" fmla="*/ 2980326 h 2980326"/>
              <a:gd name="connsiteX2" fmla="*/ 0 w 5953945"/>
              <a:gd name="connsiteY2" fmla="*/ 2980326 h 298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3945" h="2980326">
                <a:moveTo>
                  <a:pt x="2977357" y="0"/>
                </a:moveTo>
                <a:lnTo>
                  <a:pt x="5953945" y="2980326"/>
                </a:lnTo>
                <a:lnTo>
                  <a:pt x="0" y="2980326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CC795649-EFC0-45E8-BD18-A35127330C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0758" y="1067082"/>
            <a:ext cx="5732683" cy="5799732"/>
          </a:xfrm>
          <a:custGeom>
            <a:avLst/>
            <a:gdLst>
              <a:gd name="connsiteX0" fmla="*/ 2756600 w 5732683"/>
              <a:gd name="connsiteY0" fmla="*/ 0 h 5799732"/>
              <a:gd name="connsiteX1" fmla="*/ 5728079 w 5732683"/>
              <a:gd name="connsiteY1" fmla="*/ 2973985 h 5799732"/>
              <a:gd name="connsiteX2" fmla="*/ 5732683 w 5732683"/>
              <a:gd name="connsiteY2" fmla="*/ 2973985 h 5799732"/>
              <a:gd name="connsiteX3" fmla="*/ 5730381 w 5732683"/>
              <a:gd name="connsiteY3" fmla="*/ 2976290 h 5799732"/>
              <a:gd name="connsiteX4" fmla="*/ 5732683 w 5732683"/>
              <a:gd name="connsiteY4" fmla="*/ 2977826 h 5799732"/>
              <a:gd name="connsiteX5" fmla="*/ 5728079 w 5732683"/>
              <a:gd name="connsiteY5" fmla="*/ 2977826 h 5799732"/>
              <a:gd name="connsiteX6" fmla="*/ 2909318 w 5732683"/>
              <a:gd name="connsiteY6" fmla="*/ 5799732 h 5799732"/>
              <a:gd name="connsiteX7" fmla="*/ 0 w 5732683"/>
              <a:gd name="connsiteY7" fmla="*/ 5799732 h 5799732"/>
              <a:gd name="connsiteX8" fmla="*/ 0 w 5732683"/>
              <a:gd name="connsiteY8" fmla="*/ 2758924 h 579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2683" h="5799732">
                <a:moveTo>
                  <a:pt x="2756600" y="0"/>
                </a:moveTo>
                <a:lnTo>
                  <a:pt x="5728079" y="2973985"/>
                </a:lnTo>
                <a:lnTo>
                  <a:pt x="5732683" y="2973985"/>
                </a:lnTo>
                <a:lnTo>
                  <a:pt x="5730381" y="2976290"/>
                </a:lnTo>
                <a:lnTo>
                  <a:pt x="5732683" y="2977826"/>
                </a:lnTo>
                <a:lnTo>
                  <a:pt x="5728079" y="2977826"/>
                </a:lnTo>
                <a:lnTo>
                  <a:pt x="2909318" y="5799732"/>
                </a:lnTo>
                <a:lnTo>
                  <a:pt x="0" y="5799732"/>
                </a:lnTo>
                <a:lnTo>
                  <a:pt x="0" y="2758924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E10C24-DA5F-4669-941A-D73CBD1F93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8141" y="1067082"/>
            <a:ext cx="5194997" cy="1160318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C659116-1532-4FBC-8802-B2117B93A5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18774" y="2843213"/>
            <a:ext cx="4069914" cy="18542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Nunc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luctus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interdum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Duis libero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leo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consequat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ut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eu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et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erat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Nunc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rhoncus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71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84419EEB-F14F-44C4-BFDB-EA71BA5743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9317" y="1067082"/>
            <a:ext cx="5732683" cy="5799732"/>
          </a:xfrm>
          <a:custGeom>
            <a:avLst/>
            <a:gdLst>
              <a:gd name="connsiteX0" fmla="*/ 2976083 w 5732683"/>
              <a:gd name="connsiteY0" fmla="*/ 0 h 5799732"/>
              <a:gd name="connsiteX1" fmla="*/ 5732683 w 5732683"/>
              <a:gd name="connsiteY1" fmla="*/ 2758924 h 5799732"/>
              <a:gd name="connsiteX2" fmla="*/ 5732683 w 5732683"/>
              <a:gd name="connsiteY2" fmla="*/ 5799732 h 5799732"/>
              <a:gd name="connsiteX3" fmla="*/ 2823365 w 5732683"/>
              <a:gd name="connsiteY3" fmla="*/ 5799732 h 5799732"/>
              <a:gd name="connsiteX4" fmla="*/ 4605 w 5732683"/>
              <a:gd name="connsiteY4" fmla="*/ 2977826 h 5799732"/>
              <a:gd name="connsiteX5" fmla="*/ 0 w 5732683"/>
              <a:gd name="connsiteY5" fmla="*/ 2977826 h 5799732"/>
              <a:gd name="connsiteX6" fmla="*/ 2303 w 5732683"/>
              <a:gd name="connsiteY6" fmla="*/ 2976290 h 5799732"/>
              <a:gd name="connsiteX7" fmla="*/ 0 w 5732683"/>
              <a:gd name="connsiteY7" fmla="*/ 2973985 h 5799732"/>
              <a:gd name="connsiteX8" fmla="*/ 4605 w 5732683"/>
              <a:gd name="connsiteY8" fmla="*/ 2973985 h 579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2683" h="5799732">
                <a:moveTo>
                  <a:pt x="2976083" y="0"/>
                </a:moveTo>
                <a:lnTo>
                  <a:pt x="5732683" y="2758924"/>
                </a:lnTo>
                <a:lnTo>
                  <a:pt x="5732683" y="5799732"/>
                </a:lnTo>
                <a:lnTo>
                  <a:pt x="2823365" y="5799732"/>
                </a:lnTo>
                <a:lnTo>
                  <a:pt x="4605" y="2977826"/>
                </a:lnTo>
                <a:lnTo>
                  <a:pt x="0" y="2977826"/>
                </a:lnTo>
                <a:lnTo>
                  <a:pt x="2303" y="2976290"/>
                </a:lnTo>
                <a:lnTo>
                  <a:pt x="0" y="2973985"/>
                </a:lnTo>
                <a:lnTo>
                  <a:pt x="4605" y="2973985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E10C24-DA5F-4669-941A-D73CBD1F93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003" y="1067082"/>
            <a:ext cx="5194997" cy="1160318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C659116-1532-4FBC-8802-B2117B93A5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003" y="2843213"/>
            <a:ext cx="4069914" cy="18542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Nunc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luctus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interdum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Duis libero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leo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consequat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ut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eu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et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erat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Nunc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rhoncus</a:t>
            </a:r>
            <a:endParaRPr lang="en-US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1B1AE57F-9E9C-4090-8C6D-2E7EC1FFAE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17800" y="3889142"/>
            <a:ext cx="5953945" cy="2980326"/>
          </a:xfrm>
          <a:custGeom>
            <a:avLst/>
            <a:gdLst>
              <a:gd name="connsiteX0" fmla="*/ 2976589 w 5953945"/>
              <a:gd name="connsiteY0" fmla="*/ 0 h 2980326"/>
              <a:gd name="connsiteX1" fmla="*/ 5953945 w 5953945"/>
              <a:gd name="connsiteY1" fmla="*/ 2980326 h 2980326"/>
              <a:gd name="connsiteX2" fmla="*/ 0 w 5953945"/>
              <a:gd name="connsiteY2" fmla="*/ 2980326 h 298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3945" h="2980326">
                <a:moveTo>
                  <a:pt x="2976589" y="0"/>
                </a:moveTo>
                <a:lnTo>
                  <a:pt x="5953945" y="2980326"/>
                </a:lnTo>
                <a:lnTo>
                  <a:pt x="0" y="2980326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599301-0B01-449B-A343-539D4E585C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5" y="6171041"/>
            <a:ext cx="409798" cy="4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93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ayou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B6BF32B-186C-43AC-BF6F-C400FF07FC80}"/>
              </a:ext>
            </a:extLst>
          </p:cNvPr>
          <p:cNvSpPr txBox="1"/>
          <p:nvPr userDrawn="1"/>
        </p:nvSpPr>
        <p:spPr>
          <a:xfrm rot="10800000">
            <a:off x="8953081" y="2193851"/>
            <a:ext cx="18388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>
                <a:solidFill>
                  <a:schemeClr val="accent4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D2121-C2CE-42B1-BB1A-198C7EB58D7A}"/>
              </a:ext>
            </a:extLst>
          </p:cNvPr>
          <p:cNvSpPr txBox="1"/>
          <p:nvPr userDrawn="1"/>
        </p:nvSpPr>
        <p:spPr>
          <a:xfrm>
            <a:off x="924447" y="420317"/>
            <a:ext cx="18388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>
                <a:solidFill>
                  <a:schemeClr val="accent4"/>
                </a:solidFill>
                <a:latin typeface="Georgia" panose="02040502050405020303" pitchFamily="18" charset="0"/>
              </a:rPr>
              <a:t>“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F05746-44A4-4EB2-81D2-80D5AD01A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781" y="5034223"/>
            <a:ext cx="1599051" cy="136745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BBBA0-6D7C-4C4D-9E54-233A0E1E40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7025" y="1306653"/>
            <a:ext cx="7636694" cy="2737809"/>
          </a:xfrm>
        </p:spPr>
        <p:txBody>
          <a:bodyPr>
            <a:normAutofit/>
          </a:bodyPr>
          <a:lstStyle>
            <a:lvl1pPr marL="0" indent="0">
              <a:buNone/>
              <a:defRPr sz="4400" spc="300"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in a quote to display in this really fine, colorful space. A quote can add industry context!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B487F-1B94-4FDB-9400-3E1A1A3BD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7025" y="4067690"/>
            <a:ext cx="5936874" cy="496887"/>
          </a:xfrm>
        </p:spPr>
        <p:txBody>
          <a:bodyPr>
            <a:normAutofit/>
          </a:bodyPr>
          <a:lstStyle>
            <a:lvl1pPr marL="0" indent="0">
              <a:buNone/>
              <a:defRPr sz="1200" spc="300">
                <a:solidFill>
                  <a:schemeClr val="accent2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NICOLAS BIDON, CEO XAXIS</a:t>
            </a:r>
          </a:p>
        </p:txBody>
      </p:sp>
    </p:spTree>
    <p:extLst>
      <p:ext uri="{BB962C8B-B14F-4D97-AF65-F5344CB8AC3E}">
        <p14:creationId xmlns:p14="http://schemas.microsoft.com/office/powerpoint/2010/main" val="3957568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ayou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B6BF32B-186C-43AC-BF6F-C400FF07FC80}"/>
              </a:ext>
            </a:extLst>
          </p:cNvPr>
          <p:cNvSpPr txBox="1"/>
          <p:nvPr userDrawn="1"/>
        </p:nvSpPr>
        <p:spPr>
          <a:xfrm rot="10800000">
            <a:off x="8953081" y="2193851"/>
            <a:ext cx="18388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>
                <a:solidFill>
                  <a:schemeClr val="accent1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D2121-C2CE-42B1-BB1A-198C7EB58D7A}"/>
              </a:ext>
            </a:extLst>
          </p:cNvPr>
          <p:cNvSpPr txBox="1"/>
          <p:nvPr userDrawn="1"/>
        </p:nvSpPr>
        <p:spPr>
          <a:xfrm>
            <a:off x="924447" y="420317"/>
            <a:ext cx="18388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>
                <a:solidFill>
                  <a:schemeClr val="accent1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BBBA0-6D7C-4C4D-9E54-233A0E1E40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7025" y="1306653"/>
            <a:ext cx="7636694" cy="2737809"/>
          </a:xfrm>
        </p:spPr>
        <p:txBody>
          <a:bodyPr>
            <a:normAutofit/>
          </a:bodyPr>
          <a:lstStyle>
            <a:lvl1pPr marL="0" indent="0">
              <a:buNone/>
              <a:defRPr sz="4400" spc="300">
                <a:solidFill>
                  <a:schemeClr val="tx2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in a quote to display in this really fine, colorful space. A quote can add industry context!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B487F-1B94-4FDB-9400-3E1A1A3BD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7025" y="4067690"/>
            <a:ext cx="5936874" cy="496887"/>
          </a:xfrm>
        </p:spPr>
        <p:txBody>
          <a:bodyPr>
            <a:normAutofit/>
          </a:bodyPr>
          <a:lstStyle>
            <a:lvl1pPr marL="0" indent="0">
              <a:buNone/>
              <a:defRPr sz="1200" spc="300">
                <a:solidFill>
                  <a:schemeClr val="accent3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NICOLAS BIDON, CEO XAXIS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B16230-20DD-4528-86B4-72C6EE3469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59" y="5331956"/>
            <a:ext cx="1400096" cy="119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26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ayou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B6BF32B-186C-43AC-BF6F-C400FF07FC80}"/>
              </a:ext>
            </a:extLst>
          </p:cNvPr>
          <p:cNvSpPr txBox="1"/>
          <p:nvPr userDrawn="1"/>
        </p:nvSpPr>
        <p:spPr>
          <a:xfrm rot="10800000">
            <a:off x="8953081" y="2193851"/>
            <a:ext cx="18388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>
                <a:solidFill>
                  <a:schemeClr val="accent3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D2121-C2CE-42B1-BB1A-198C7EB58D7A}"/>
              </a:ext>
            </a:extLst>
          </p:cNvPr>
          <p:cNvSpPr txBox="1"/>
          <p:nvPr userDrawn="1"/>
        </p:nvSpPr>
        <p:spPr>
          <a:xfrm>
            <a:off x="924447" y="420317"/>
            <a:ext cx="18388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>
                <a:solidFill>
                  <a:schemeClr val="accent3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BBBA0-6D7C-4C4D-9E54-233A0E1E40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7024" y="1306653"/>
            <a:ext cx="8011859" cy="2737809"/>
          </a:xfrm>
        </p:spPr>
        <p:txBody>
          <a:bodyPr>
            <a:noAutofit/>
          </a:bodyPr>
          <a:lstStyle>
            <a:lvl1pPr marL="0" indent="0">
              <a:buNone/>
              <a:defRPr sz="4400" spc="300">
                <a:solidFill>
                  <a:schemeClr val="tx2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in a quote to display in this really fine, colorful space. A quote can add industry context!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B487F-1B94-4FDB-9400-3E1A1A3BD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7025" y="4067690"/>
            <a:ext cx="5936874" cy="496887"/>
          </a:xfrm>
        </p:spPr>
        <p:txBody>
          <a:bodyPr>
            <a:normAutofit/>
          </a:bodyPr>
          <a:lstStyle>
            <a:lvl1pPr marL="0" indent="0">
              <a:buNone/>
              <a:defRPr sz="1200" spc="300">
                <a:solidFill>
                  <a:schemeClr val="accent3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NICOLAS BIDON, CEO XAXIS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CEE6E9-2893-4806-945C-950F123514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390" y="5370844"/>
            <a:ext cx="1380665" cy="115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92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7252430" cy="6857615"/>
          </a:xfrm>
          <a:custGeom>
            <a:avLst/>
            <a:gdLst/>
            <a:ahLst/>
            <a:cxnLst/>
            <a:rect l="l" t="t" r="r" b="b"/>
            <a:pathLst>
              <a:path w="11958955" h="11308715">
                <a:moveTo>
                  <a:pt x="0" y="11308556"/>
                </a:moveTo>
                <a:lnTo>
                  <a:pt x="11958588" y="11308556"/>
                </a:lnTo>
                <a:lnTo>
                  <a:pt x="1195858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304268"/>
          </a:solidFill>
        </p:spPr>
        <p:txBody>
          <a:bodyPr wrap="square" lIns="0" tIns="0" rIns="0" bIns="0" rtlCol="0"/>
          <a:lstStyle/>
          <a:p>
            <a:endParaRPr sz="66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4882" y="1176058"/>
            <a:ext cx="7022238" cy="704488"/>
          </a:xfrm>
        </p:spPr>
        <p:txBody>
          <a:bodyPr lIns="0" tIns="0" rIns="0" bIns="0"/>
          <a:lstStyle>
            <a:lvl1pPr>
              <a:defRPr sz="4578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62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9A6203-2FCA-40AC-8866-F119FC377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416" y="763259"/>
            <a:ext cx="2444529" cy="2090473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BECAA6C9-9A91-49B0-8A6A-52B400A0A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3937" y="3381167"/>
            <a:ext cx="5479273" cy="979179"/>
          </a:xfrm>
        </p:spPr>
        <p:txBody>
          <a:bodyPr>
            <a:no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3427F1-A762-41D0-B687-94C31DC1D337}"/>
              </a:ext>
            </a:extLst>
          </p:cNvPr>
          <p:cNvSpPr txBox="1"/>
          <p:nvPr userDrawn="1"/>
        </p:nvSpPr>
        <p:spPr>
          <a:xfrm>
            <a:off x="263381" y="6523842"/>
            <a:ext cx="7216880" cy="15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400"/>
              </a:lnSpc>
              <a:defRPr/>
            </a:pPr>
            <a:r>
              <a:rPr lang="en-US" sz="800">
                <a:solidFill>
                  <a:srgbClr val="B2B2B2"/>
                </a:solidFill>
                <a:latin typeface="Arial"/>
                <a:ea typeface="Arial"/>
                <a:cs typeface="Arial"/>
              </a:rPr>
              <a:t>Confidential and proprietary. Copyright © 2018 Xaxis Inc. All rights reserved. Distribution without permission is prohibited.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1E1A8D-D9F2-49F6-BBB6-4291FAB94DE1}"/>
              </a:ext>
            </a:extLst>
          </p:cNvPr>
          <p:cNvSpPr txBox="1">
            <a:spLocks/>
          </p:cNvSpPr>
          <p:nvPr userDrawn="1"/>
        </p:nvSpPr>
        <p:spPr>
          <a:xfrm>
            <a:off x="5742633" y="5076776"/>
            <a:ext cx="5785747" cy="457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spc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spc="300">
                <a:solidFill>
                  <a:schemeClr val="accent4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6392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A815BA9-9C8B-474E-B668-E7AC9ED5657A}"/>
              </a:ext>
            </a:extLst>
          </p:cNvPr>
          <p:cNvSpPr/>
          <p:nvPr userDrawn="1"/>
        </p:nvSpPr>
        <p:spPr>
          <a:xfrm>
            <a:off x="3175" y="1690"/>
            <a:ext cx="12188825" cy="685631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27373">
              <a:alpha val="36997"/>
            </a:srgbClr>
          </a:solidFill>
        </p:spPr>
        <p:txBody>
          <a:bodyPr wrap="square" lIns="0" tIns="0" rIns="0" bIns="0" rtlCol="0"/>
          <a:lstStyle/>
          <a:p>
            <a:endParaRPr sz="661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0952774-EE90-4307-9F92-58295B4AB1E7}"/>
              </a:ext>
            </a:extLst>
          </p:cNvPr>
          <p:cNvSpPr/>
          <p:nvPr userDrawn="1"/>
        </p:nvSpPr>
        <p:spPr>
          <a:xfrm>
            <a:off x="6514992" y="311721"/>
            <a:ext cx="5358309" cy="6221460"/>
          </a:xfrm>
          <a:custGeom>
            <a:avLst/>
            <a:gdLst/>
            <a:ahLst/>
            <a:cxnLst/>
            <a:rect l="l" t="t" r="r" b="b"/>
            <a:pathLst>
              <a:path w="8837930" h="10261600">
                <a:moveTo>
                  <a:pt x="8617538" y="0"/>
                </a:moveTo>
                <a:lnTo>
                  <a:pt x="219888" y="0"/>
                </a:lnTo>
                <a:lnTo>
                  <a:pt x="92765" y="3435"/>
                </a:lnTo>
                <a:lnTo>
                  <a:pt x="27486" y="27486"/>
                </a:lnTo>
                <a:lnTo>
                  <a:pt x="3435" y="92765"/>
                </a:lnTo>
                <a:lnTo>
                  <a:pt x="0" y="219888"/>
                </a:lnTo>
                <a:lnTo>
                  <a:pt x="0" y="10041579"/>
                </a:lnTo>
                <a:lnTo>
                  <a:pt x="3435" y="10168702"/>
                </a:lnTo>
                <a:lnTo>
                  <a:pt x="27486" y="10233981"/>
                </a:lnTo>
                <a:lnTo>
                  <a:pt x="92765" y="10258031"/>
                </a:lnTo>
                <a:lnTo>
                  <a:pt x="219888" y="10261467"/>
                </a:lnTo>
                <a:lnTo>
                  <a:pt x="8617538" y="10261467"/>
                </a:lnTo>
                <a:lnTo>
                  <a:pt x="8744661" y="10258031"/>
                </a:lnTo>
                <a:lnTo>
                  <a:pt x="8809941" y="10233981"/>
                </a:lnTo>
                <a:lnTo>
                  <a:pt x="8833991" y="10168702"/>
                </a:lnTo>
                <a:lnTo>
                  <a:pt x="8837427" y="10041579"/>
                </a:lnTo>
                <a:lnTo>
                  <a:pt x="8837427" y="219888"/>
                </a:lnTo>
                <a:lnTo>
                  <a:pt x="8833991" y="92765"/>
                </a:lnTo>
                <a:lnTo>
                  <a:pt x="8809941" y="27486"/>
                </a:lnTo>
                <a:lnTo>
                  <a:pt x="8744661" y="3435"/>
                </a:lnTo>
                <a:lnTo>
                  <a:pt x="8617538" y="0"/>
                </a:lnTo>
                <a:close/>
              </a:path>
            </a:pathLst>
          </a:custGeom>
          <a:solidFill>
            <a:srgbClr val="304269">
              <a:alpha val="89999"/>
            </a:srgbClr>
          </a:solidFill>
        </p:spPr>
        <p:txBody>
          <a:bodyPr wrap="square" lIns="0" tIns="0" rIns="0" bIns="0" rtlCol="0"/>
          <a:lstStyle/>
          <a:p>
            <a:endParaRPr sz="661"/>
          </a:p>
        </p:txBody>
      </p:sp>
      <p:sp>
        <p:nvSpPr>
          <p:cNvPr id="9" name="object 52">
            <a:extLst>
              <a:ext uri="{FF2B5EF4-FFF2-40B4-BE49-F238E27FC236}">
                <a16:creationId xmlns:a16="http://schemas.microsoft.com/office/drawing/2014/main" id="{77AD9B15-0260-41F0-815F-BBD570A83C0A}"/>
              </a:ext>
            </a:extLst>
          </p:cNvPr>
          <p:cNvSpPr txBox="1"/>
          <p:nvPr userDrawn="1"/>
        </p:nvSpPr>
        <p:spPr>
          <a:xfrm>
            <a:off x="6969171" y="386879"/>
            <a:ext cx="4519430" cy="536887"/>
          </a:xfrm>
          <a:prstGeom prst="rect">
            <a:avLst/>
          </a:prstGeom>
        </p:spPr>
        <p:txBody>
          <a:bodyPr vert="horz" wrap="square" lIns="0" tIns="166701" rIns="0" bIns="0" rtlCol="0">
            <a:noAutofit/>
          </a:bodyPr>
          <a:lstStyle/>
          <a:p>
            <a:pPr marL="7700">
              <a:spcBef>
                <a:spcPts val="1313"/>
              </a:spcBef>
            </a:pPr>
            <a:r>
              <a:rPr sz="2000">
                <a:solidFill>
                  <a:srgbClr val="FFFFFF"/>
                </a:solidFill>
                <a:latin typeface="+mj-lt"/>
                <a:cs typeface="Gotham Medium"/>
              </a:rPr>
              <a:t>CHALLENGE</a:t>
            </a:r>
            <a:endParaRPr sz="1394">
              <a:cs typeface="Gotham Book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9CD8FB-1DAB-4BDB-8826-028D5BF8CD1A}"/>
              </a:ext>
            </a:extLst>
          </p:cNvPr>
          <p:cNvGrpSpPr/>
          <p:nvPr userDrawn="1"/>
        </p:nvGrpSpPr>
        <p:grpSpPr>
          <a:xfrm>
            <a:off x="545394" y="543768"/>
            <a:ext cx="1863888" cy="1593376"/>
            <a:chOff x="1125962" y="199332"/>
            <a:chExt cx="2845298" cy="2432351"/>
          </a:xfrm>
        </p:grpSpPr>
        <p:pic>
          <p:nvPicPr>
            <p:cNvPr id="12" name="Picture 11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3F85B193-FE80-4CF4-A1A5-2A6467B21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62" y="1894408"/>
              <a:ext cx="2845298" cy="737275"/>
            </a:xfrm>
            <a:prstGeom prst="rect">
              <a:avLst/>
            </a:prstGeom>
          </p:spPr>
        </p:pic>
        <p:pic>
          <p:nvPicPr>
            <p:cNvPr id="13" name="Picture 12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4F82EF00-F3A6-4FB9-9B68-EDE5DD150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297" y="199332"/>
              <a:ext cx="1209304" cy="144102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1D1E99-759B-468E-91CC-2D593E4E1840}"/>
              </a:ext>
            </a:extLst>
          </p:cNvPr>
          <p:cNvGrpSpPr/>
          <p:nvPr userDrawn="1"/>
        </p:nvGrpSpPr>
        <p:grpSpPr>
          <a:xfrm>
            <a:off x="545394" y="4431090"/>
            <a:ext cx="4663923" cy="1618584"/>
            <a:chOff x="545394" y="4190981"/>
            <a:chExt cx="4663923" cy="161858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099DD2-EDBC-4DE2-8A3B-D5E6C660B94C}"/>
                </a:ext>
              </a:extLst>
            </p:cNvPr>
            <p:cNvSpPr/>
            <p:nvPr/>
          </p:nvSpPr>
          <p:spPr>
            <a:xfrm>
              <a:off x="545394" y="4190981"/>
              <a:ext cx="4424742" cy="539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5D89051-B243-4119-9E36-44B596BE7695}"/>
                </a:ext>
              </a:extLst>
            </p:cNvPr>
            <p:cNvSpPr/>
            <p:nvPr/>
          </p:nvSpPr>
          <p:spPr>
            <a:xfrm>
              <a:off x="545394" y="4730509"/>
              <a:ext cx="4663923" cy="539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4438A9-4D9D-4FC6-B02C-36CAFD59FB4D}"/>
                </a:ext>
              </a:extLst>
            </p:cNvPr>
            <p:cNvSpPr/>
            <p:nvPr/>
          </p:nvSpPr>
          <p:spPr>
            <a:xfrm>
              <a:off x="545394" y="5270037"/>
              <a:ext cx="4227861" cy="539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B9DE77CB-2B50-4E45-AEA5-C6130388D3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643" y="4537328"/>
            <a:ext cx="4091686" cy="1038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99DAF09-1BE7-4A16-871C-DE18F88F96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195" y="6144243"/>
            <a:ext cx="5019835" cy="274057"/>
          </a:xfrm>
        </p:spPr>
        <p:txBody>
          <a:bodyPr>
            <a:normAutofit/>
          </a:bodyPr>
          <a:lstStyle>
            <a:lvl1pPr marL="0" indent="0">
              <a:buNone/>
              <a:defRPr sz="11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REGION AND YEAR</a:t>
            </a:r>
          </a:p>
        </p:txBody>
      </p:sp>
      <p:sp>
        <p:nvSpPr>
          <p:cNvPr id="23" name="object 52">
            <a:extLst>
              <a:ext uri="{FF2B5EF4-FFF2-40B4-BE49-F238E27FC236}">
                <a16:creationId xmlns:a16="http://schemas.microsoft.com/office/drawing/2014/main" id="{1C88D6F4-D603-4F52-916E-DF813DD84E66}"/>
              </a:ext>
            </a:extLst>
          </p:cNvPr>
          <p:cNvSpPr txBox="1"/>
          <p:nvPr userDrawn="1"/>
        </p:nvSpPr>
        <p:spPr>
          <a:xfrm>
            <a:off x="6969171" y="1942086"/>
            <a:ext cx="4519430" cy="536887"/>
          </a:xfrm>
          <a:prstGeom prst="rect">
            <a:avLst/>
          </a:prstGeom>
        </p:spPr>
        <p:txBody>
          <a:bodyPr vert="horz" wrap="square" lIns="0" tIns="166701" rIns="0" bIns="0" rtlCol="0">
            <a:noAutofit/>
          </a:bodyPr>
          <a:lstStyle/>
          <a:p>
            <a:pPr marL="7700">
              <a:spcBef>
                <a:spcPts val="1313"/>
              </a:spcBef>
            </a:pPr>
            <a:r>
              <a:rPr lang="en-US" sz="2000">
                <a:solidFill>
                  <a:srgbClr val="FFFFFF"/>
                </a:solidFill>
                <a:latin typeface="+mj-lt"/>
                <a:cs typeface="Gotham Medium"/>
              </a:rPr>
              <a:t>APPROACH</a:t>
            </a:r>
            <a:endParaRPr sz="1394">
              <a:cs typeface="Gotham Book"/>
            </a:endParaRPr>
          </a:p>
        </p:txBody>
      </p:sp>
      <p:sp>
        <p:nvSpPr>
          <p:cNvPr id="24" name="object 52">
            <a:extLst>
              <a:ext uri="{FF2B5EF4-FFF2-40B4-BE49-F238E27FC236}">
                <a16:creationId xmlns:a16="http://schemas.microsoft.com/office/drawing/2014/main" id="{2B00CEC1-51D1-401D-8913-4B93F5744106}"/>
              </a:ext>
            </a:extLst>
          </p:cNvPr>
          <p:cNvSpPr txBox="1"/>
          <p:nvPr userDrawn="1"/>
        </p:nvSpPr>
        <p:spPr>
          <a:xfrm>
            <a:off x="6969171" y="3443643"/>
            <a:ext cx="4519430" cy="536887"/>
          </a:xfrm>
          <a:prstGeom prst="rect">
            <a:avLst/>
          </a:prstGeom>
        </p:spPr>
        <p:txBody>
          <a:bodyPr vert="horz" wrap="square" lIns="0" tIns="166701" rIns="0" bIns="0" rtlCol="0">
            <a:noAutofit/>
          </a:bodyPr>
          <a:lstStyle/>
          <a:p>
            <a:pPr marL="7700">
              <a:spcBef>
                <a:spcPts val="1313"/>
              </a:spcBef>
            </a:pPr>
            <a:r>
              <a:rPr lang="en-US" sz="2000">
                <a:solidFill>
                  <a:srgbClr val="FFFFFF"/>
                </a:solidFill>
                <a:latin typeface="+mj-lt"/>
                <a:cs typeface="Gotham Medium"/>
              </a:rPr>
              <a:t>OUTCOME</a:t>
            </a:r>
            <a:endParaRPr sz="1394">
              <a:cs typeface="Gotham Book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4AE0C81-226C-4EA4-A38B-5AF99272E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4197" y="881326"/>
            <a:ext cx="4475163" cy="113621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4327DE8C-F394-40D7-A3B4-8DAE5C5C00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04197" y="2446367"/>
            <a:ext cx="4475163" cy="113621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CB8A38D-8CB4-436B-9E1C-412DD6260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4197" y="3925392"/>
            <a:ext cx="4475163" cy="113621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74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621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83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9A6203-2FCA-40AC-8866-F119FC377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416" y="763259"/>
            <a:ext cx="2444529" cy="2090473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BECAA6C9-9A91-49B0-8A6A-52B400A0A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3937" y="3381167"/>
            <a:ext cx="5479273" cy="979179"/>
          </a:xfrm>
        </p:spPr>
        <p:txBody>
          <a:bodyPr>
            <a:no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3427F1-A762-41D0-B687-94C31DC1D337}"/>
              </a:ext>
            </a:extLst>
          </p:cNvPr>
          <p:cNvSpPr txBox="1"/>
          <p:nvPr userDrawn="1"/>
        </p:nvSpPr>
        <p:spPr>
          <a:xfrm>
            <a:off x="263381" y="6523842"/>
            <a:ext cx="7216880" cy="15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400"/>
              </a:lnSpc>
              <a:defRPr/>
            </a:pPr>
            <a:r>
              <a:rPr lang="en-US" sz="800">
                <a:solidFill>
                  <a:schemeClr val="bg1"/>
                </a:solidFill>
                <a:latin typeface="Arial"/>
                <a:ea typeface="Arial"/>
                <a:cs typeface="Arial"/>
              </a:rPr>
              <a:t>Confidential and proprietary. Copyright © 2018 Xaxis Inc. All rights reserved. Distribution without permission is prohibited.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1E1A8D-D9F2-49F6-BBB6-4291FAB94DE1}"/>
              </a:ext>
            </a:extLst>
          </p:cNvPr>
          <p:cNvSpPr txBox="1">
            <a:spLocks/>
          </p:cNvSpPr>
          <p:nvPr userDrawn="1"/>
        </p:nvSpPr>
        <p:spPr>
          <a:xfrm>
            <a:off x="5742633" y="5076776"/>
            <a:ext cx="5785747" cy="457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spc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spc="30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905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9A6203-2FCA-40AC-8866-F119FC377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00" y="2255439"/>
            <a:ext cx="2744646" cy="2347122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BECAA6C9-9A91-49B0-8A6A-52B400A0A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371" y="4112971"/>
            <a:ext cx="6907839" cy="979179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3427F1-A762-41D0-B687-94C31DC1D337}"/>
              </a:ext>
            </a:extLst>
          </p:cNvPr>
          <p:cNvSpPr txBox="1"/>
          <p:nvPr userDrawn="1"/>
        </p:nvSpPr>
        <p:spPr>
          <a:xfrm>
            <a:off x="619710" y="6538914"/>
            <a:ext cx="7216880" cy="15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z="800">
                <a:solidFill>
                  <a:srgbClr val="B2B2B2"/>
                </a:solidFill>
                <a:latin typeface="Arial"/>
                <a:ea typeface="Arial"/>
                <a:cs typeface="Arial"/>
              </a:rPr>
              <a:t>Confidential and proprietary. Copyright © 2018 Xaxis Inc. All rights reserved. Distribution without permission is prohibited.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1E1A8D-D9F2-49F6-BBB6-4291FAB94DE1}"/>
              </a:ext>
            </a:extLst>
          </p:cNvPr>
          <p:cNvSpPr txBox="1">
            <a:spLocks/>
          </p:cNvSpPr>
          <p:nvPr userDrawn="1"/>
        </p:nvSpPr>
        <p:spPr>
          <a:xfrm>
            <a:off x="550371" y="5204713"/>
            <a:ext cx="7472501" cy="457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spc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pc="300">
                <a:solidFill>
                  <a:schemeClr val="accent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135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5836-82DC-475F-A0A4-3552673E8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F0E21-2A34-4DC7-9C6F-3E3906BAD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842" y="1630610"/>
            <a:ext cx="108579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74F66B-54D5-4958-BA03-3E4F82EB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842" y="6488541"/>
            <a:ext cx="7629525" cy="234950"/>
          </a:xfrm>
          <a:prstGeom prst="rect">
            <a:avLst/>
          </a:prstGeom>
        </p:spPr>
        <p:txBody>
          <a:bodyPr anchor="b"/>
          <a:lstStyle>
            <a:lvl1pPr>
              <a:defRPr sz="600" spc="15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NAME | 00.00.00 | PRESENTERS NAME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BF460A-BFFE-40A4-9BE5-5BACAC220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5190" y="6475539"/>
            <a:ext cx="504824" cy="2349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27373"/>
                </a:solidFill>
              </a:defRPr>
            </a:lvl1pPr>
          </a:lstStyle>
          <a:p>
            <a:fld id="{AD00595D-2CC8-4B1A-B897-8501BAC5B1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70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5836-82DC-475F-A0A4-3552673E8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F0E21-2A34-4DC7-9C6F-3E3906BAD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842" y="1630610"/>
            <a:ext cx="108579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742939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00127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16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04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9FD7748-DD57-4502-8A84-C0DB29735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435" y="6184117"/>
            <a:ext cx="403874" cy="48126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4C3901-2CC7-497F-B88D-FF5729E5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842" y="6488541"/>
            <a:ext cx="7629525" cy="234950"/>
          </a:xfrm>
          <a:prstGeom prst="rect">
            <a:avLst/>
          </a:prstGeom>
        </p:spPr>
        <p:txBody>
          <a:bodyPr anchor="b"/>
          <a:lstStyle>
            <a:lvl1pPr>
              <a:defRPr sz="600" spc="1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NAME | 00.00.00 | PRESENTERS NAME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9B47EB-AD2E-4475-85E1-7B16069EE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5190" y="6475539"/>
            <a:ext cx="504824" cy="2349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D00595D-2CC8-4B1A-B897-8501BAC5B1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34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3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5836-82DC-475F-A0A4-3552673E8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842" y="382461"/>
            <a:ext cx="9547485" cy="1038976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F0E21-2A34-4DC7-9C6F-3E3906BAD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842" y="1630610"/>
            <a:ext cx="108579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74F66B-54D5-4958-BA03-3E4F82EB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842" y="6488541"/>
            <a:ext cx="7629525" cy="234950"/>
          </a:xfrm>
          <a:prstGeom prst="rect">
            <a:avLst/>
          </a:prstGeom>
        </p:spPr>
        <p:txBody>
          <a:bodyPr anchor="b"/>
          <a:lstStyle>
            <a:lvl1pPr>
              <a:defRPr sz="600" spc="15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NAME | 00.00.00 | PRESENTERS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8CDFE-3330-4913-9425-BB9CF2BC5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59" y="227393"/>
            <a:ext cx="1400096" cy="11940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AF62C-40EF-4892-A8F0-E31FCEC34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5190" y="6475539"/>
            <a:ext cx="504824" cy="2349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27373"/>
                </a:solidFill>
              </a:defRPr>
            </a:lvl1pPr>
          </a:lstStyle>
          <a:p>
            <a:fld id="{AD00595D-2CC8-4B1A-B897-8501BAC5B1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7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4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5836-82DC-475F-A0A4-3552673E8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842" y="382461"/>
            <a:ext cx="9547485" cy="1038976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F0E21-2A34-4DC7-9C6F-3E3906BAD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842" y="1630610"/>
            <a:ext cx="105020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74F66B-54D5-4958-BA03-3E4F82EB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842" y="6488541"/>
            <a:ext cx="7629525" cy="234950"/>
          </a:xfrm>
          <a:prstGeom prst="rect">
            <a:avLst/>
          </a:prstGeom>
        </p:spPr>
        <p:txBody>
          <a:bodyPr anchor="b"/>
          <a:lstStyle>
            <a:lvl1pPr>
              <a:defRPr sz="600" spc="15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NAME | 00.00.00 | PRESENTERS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8CDFE-3330-4913-9425-BB9CF2BC5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59" y="5331956"/>
            <a:ext cx="1400096" cy="119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5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ub Titl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0D57ED-C7E2-450C-A07B-6B349B2A84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B4EEB1-201F-4AA1-9128-D00D0FBD12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image and send to back</a:t>
            </a:r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CBCF6FFD-3A39-4C86-B49F-5A046E304A24}"/>
              </a:ext>
            </a:extLst>
          </p:cNvPr>
          <p:cNvSpPr txBox="1">
            <a:spLocks/>
          </p:cNvSpPr>
          <p:nvPr userDrawn="1"/>
        </p:nvSpPr>
        <p:spPr>
          <a:xfrm>
            <a:off x="1194203" y="2555364"/>
            <a:ext cx="6859551" cy="11603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5A8F0D-EE01-44BE-ADFF-2A6C66D7DD44}"/>
              </a:ext>
            </a:extLst>
          </p:cNvPr>
          <p:cNvSpPr/>
          <p:nvPr userDrawn="1"/>
        </p:nvSpPr>
        <p:spPr>
          <a:xfrm>
            <a:off x="919426" y="2649434"/>
            <a:ext cx="125604" cy="97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A30AA2-FBFC-4D9E-BD63-B53560C78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27" y="2296048"/>
            <a:ext cx="1963308" cy="16789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842" y="382461"/>
            <a:ext cx="10857958" cy="1038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42" y="1530936"/>
            <a:ext cx="108579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29D5ED-DFD6-4CBA-BC90-01018247EEF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652" y="6171041"/>
            <a:ext cx="409798" cy="4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2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87" r:id="rId2"/>
    <p:sldLayoutId id="2147484388" r:id="rId3"/>
    <p:sldLayoutId id="2147484386" r:id="rId4"/>
    <p:sldLayoutId id="2147484366" r:id="rId5"/>
    <p:sldLayoutId id="2147484374" r:id="rId6"/>
    <p:sldLayoutId id="2147484380" r:id="rId7"/>
    <p:sldLayoutId id="2147484381" r:id="rId8"/>
    <p:sldLayoutId id="2147484369" r:id="rId9"/>
    <p:sldLayoutId id="2147484389" r:id="rId10"/>
    <p:sldLayoutId id="2147484371" r:id="rId11"/>
    <p:sldLayoutId id="2147484372" r:id="rId12"/>
    <p:sldLayoutId id="2147484382" r:id="rId13"/>
    <p:sldLayoutId id="2147484384" r:id="rId14"/>
    <p:sldLayoutId id="2147484385" r:id="rId15"/>
    <p:sldLayoutId id="2147484390" r:id="rId16"/>
    <p:sldLayoutId id="2147484391" r:id="rId17"/>
    <p:sldLayoutId id="2147484392" r:id="rId18"/>
    <p:sldLayoutId id="2147484395" r:id="rId19"/>
    <p:sldLayoutId id="2147484394" r:id="rId20"/>
    <p:sldLayoutId id="2147484396" r:id="rId21"/>
    <p:sldLayoutId id="2147484397" r:id="rId2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727373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727373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727373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727373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727373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large passenger jet flying through a cloudy sky&#10;&#10;Description automatically generated">
            <a:extLst>
              <a:ext uri="{FF2B5EF4-FFF2-40B4-BE49-F238E27FC236}">
                <a16:creationId xmlns:a16="http://schemas.microsoft.com/office/drawing/2014/main" id="{7CFBA7C0-0283-8E42-903D-B2F40CA096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2" b="11201"/>
          <a:stretch/>
        </p:blipFill>
        <p:spPr>
          <a:xfrm>
            <a:off x="-53493" y="-36745"/>
            <a:ext cx="12245494" cy="689474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53493" y="-17528"/>
            <a:ext cx="12245493" cy="685631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27373">
              <a:alpha val="36997"/>
            </a:srgbClr>
          </a:solidFill>
        </p:spPr>
        <p:txBody>
          <a:bodyPr wrap="square" lIns="0" tIns="0" rIns="0" bIns="0" rtlCol="0"/>
          <a:lstStyle/>
          <a:p>
            <a:endParaRPr sz="661" dirty="0"/>
          </a:p>
        </p:txBody>
      </p:sp>
      <p:sp>
        <p:nvSpPr>
          <p:cNvPr id="3" name="object 3"/>
          <p:cNvSpPr/>
          <p:nvPr/>
        </p:nvSpPr>
        <p:spPr>
          <a:xfrm>
            <a:off x="6514991" y="272716"/>
            <a:ext cx="5358309" cy="6321515"/>
          </a:xfrm>
          <a:custGeom>
            <a:avLst/>
            <a:gdLst/>
            <a:ahLst/>
            <a:cxnLst/>
            <a:rect l="l" t="t" r="r" b="b"/>
            <a:pathLst>
              <a:path w="8837930" h="10261600">
                <a:moveTo>
                  <a:pt x="8617538" y="0"/>
                </a:moveTo>
                <a:lnTo>
                  <a:pt x="219888" y="0"/>
                </a:lnTo>
                <a:lnTo>
                  <a:pt x="92765" y="3435"/>
                </a:lnTo>
                <a:lnTo>
                  <a:pt x="27486" y="27486"/>
                </a:lnTo>
                <a:lnTo>
                  <a:pt x="3435" y="92765"/>
                </a:lnTo>
                <a:lnTo>
                  <a:pt x="0" y="219888"/>
                </a:lnTo>
                <a:lnTo>
                  <a:pt x="0" y="10041579"/>
                </a:lnTo>
                <a:lnTo>
                  <a:pt x="3435" y="10168702"/>
                </a:lnTo>
                <a:lnTo>
                  <a:pt x="27486" y="10233981"/>
                </a:lnTo>
                <a:lnTo>
                  <a:pt x="92765" y="10258031"/>
                </a:lnTo>
                <a:lnTo>
                  <a:pt x="219888" y="10261467"/>
                </a:lnTo>
                <a:lnTo>
                  <a:pt x="8617538" y="10261467"/>
                </a:lnTo>
                <a:lnTo>
                  <a:pt x="8744661" y="10258031"/>
                </a:lnTo>
                <a:lnTo>
                  <a:pt x="8809941" y="10233981"/>
                </a:lnTo>
                <a:lnTo>
                  <a:pt x="8833991" y="10168702"/>
                </a:lnTo>
                <a:lnTo>
                  <a:pt x="8837427" y="10041579"/>
                </a:lnTo>
                <a:lnTo>
                  <a:pt x="8837427" y="219888"/>
                </a:lnTo>
                <a:lnTo>
                  <a:pt x="8833991" y="92765"/>
                </a:lnTo>
                <a:lnTo>
                  <a:pt x="8809941" y="27486"/>
                </a:lnTo>
                <a:lnTo>
                  <a:pt x="8744661" y="3435"/>
                </a:lnTo>
                <a:lnTo>
                  <a:pt x="8617538" y="0"/>
                </a:lnTo>
                <a:close/>
              </a:path>
            </a:pathLst>
          </a:custGeom>
          <a:solidFill>
            <a:srgbClr val="304269">
              <a:alpha val="89999"/>
            </a:srgbClr>
          </a:solidFill>
        </p:spPr>
        <p:txBody>
          <a:bodyPr wrap="square" lIns="0" tIns="0" rIns="0" bIns="0" rtlCol="0"/>
          <a:lstStyle/>
          <a:p>
            <a:endParaRPr sz="661" dirty="0"/>
          </a:p>
        </p:txBody>
      </p:sp>
      <p:sp>
        <p:nvSpPr>
          <p:cNvPr id="47" name="object 47"/>
          <p:cNvSpPr/>
          <p:nvPr/>
        </p:nvSpPr>
        <p:spPr>
          <a:xfrm>
            <a:off x="9293803" y="4920830"/>
            <a:ext cx="0" cy="1010987"/>
          </a:xfrm>
          <a:custGeom>
            <a:avLst/>
            <a:gdLst/>
            <a:ahLst/>
            <a:cxnLst/>
            <a:rect l="l" t="t" r="r" b="b"/>
            <a:pathLst>
              <a:path h="1667509">
                <a:moveTo>
                  <a:pt x="0" y="0"/>
                </a:moveTo>
                <a:lnTo>
                  <a:pt x="0" y="1667488"/>
                </a:lnTo>
              </a:path>
            </a:pathLst>
          </a:custGeom>
          <a:ln w="3175">
            <a:solidFill>
              <a:srgbClr val="92DCE4"/>
            </a:solidFill>
          </a:ln>
        </p:spPr>
        <p:txBody>
          <a:bodyPr wrap="square" lIns="0" tIns="0" rIns="0" bIns="0" rtlCol="0"/>
          <a:lstStyle/>
          <a:p>
            <a:endParaRPr sz="661"/>
          </a:p>
        </p:txBody>
      </p:sp>
      <p:sp>
        <p:nvSpPr>
          <p:cNvPr id="52" name="object 52"/>
          <p:cNvSpPr txBox="1"/>
          <p:nvPr/>
        </p:nvSpPr>
        <p:spPr>
          <a:xfrm>
            <a:off x="6840750" y="432110"/>
            <a:ext cx="4798236" cy="3887322"/>
          </a:xfrm>
          <a:prstGeom prst="rect">
            <a:avLst/>
          </a:prstGeom>
        </p:spPr>
        <p:txBody>
          <a:bodyPr vert="horz" wrap="square" lIns="0" tIns="166701" rIns="0" bIns="0" rtlCol="0">
            <a:noAutofit/>
          </a:bodyPr>
          <a:lstStyle/>
          <a:p>
            <a:pPr marL="7700">
              <a:spcBef>
                <a:spcPts val="1313"/>
              </a:spcBef>
            </a:pPr>
            <a:r>
              <a:rPr sz="2000" dirty="0">
                <a:solidFill>
                  <a:srgbClr val="FFFFFF"/>
                </a:solidFill>
                <a:latin typeface="+mj-lt"/>
                <a:cs typeface="Gotham Medium"/>
              </a:rPr>
              <a:t>CHALLENGE</a:t>
            </a:r>
            <a:endParaRPr sz="2000" dirty="0">
              <a:latin typeface="+mj-lt"/>
              <a:cs typeface="Gotham Medium"/>
            </a:endParaRPr>
          </a:p>
          <a:p>
            <a:pPr>
              <a:spcAft>
                <a:spcPts val="600"/>
              </a:spcAft>
            </a:pPr>
            <a:endParaRPr lang="en-US" sz="100" dirty="0">
              <a:solidFill>
                <a:schemeClr val="bg1"/>
              </a:solidFill>
              <a:cs typeface="Arial Narrow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300" dirty="0">
                <a:solidFill>
                  <a:schemeClr val="bg1"/>
                </a:solidFill>
                <a:cs typeface="Arial Narrow" panose="020B0604020202020204" pitchFamily="34" charset="0"/>
              </a:rPr>
              <a:t>Since 2018, balancing performance, scale and media quality has been key and Xaxis has been delivering on the client’s expectations. </a:t>
            </a:r>
            <a:r>
              <a:rPr lang="en-SG" sz="1300" spc="-6" dirty="0">
                <a:solidFill>
                  <a:schemeClr val="bg1"/>
                </a:solidFill>
              </a:rPr>
              <a:t>As their business evolved, Xaxis needed to find ways to deliver continuous growth and value for this airline client. </a:t>
            </a:r>
            <a:endParaRPr lang="en-US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sz="1728" dirty="0">
              <a:cs typeface="Times New Roman"/>
            </a:endParaRPr>
          </a:p>
          <a:p>
            <a:pPr marL="7700"/>
            <a:r>
              <a:rPr sz="2000" spc="-24" dirty="0">
                <a:solidFill>
                  <a:srgbClr val="FFFFFF"/>
                </a:solidFill>
                <a:latin typeface="+mj-lt"/>
                <a:cs typeface="Gotham Medium"/>
              </a:rPr>
              <a:t>APPROACH</a:t>
            </a:r>
            <a:endParaRPr lang="en-US" sz="2000" spc="-24" dirty="0">
              <a:solidFill>
                <a:srgbClr val="FFFFFF"/>
              </a:solidFill>
              <a:latin typeface="+mj-lt"/>
              <a:cs typeface="Gotham Medium"/>
            </a:endParaRPr>
          </a:p>
          <a:p>
            <a:pPr lvl="0">
              <a:spcAft>
                <a:spcPts val="600"/>
              </a:spcAft>
            </a:pPr>
            <a:endParaRPr lang="en-US" sz="100" dirty="0">
              <a:solidFill>
                <a:srgbClr val="FFFFFF"/>
              </a:solidFill>
              <a:cs typeface="Arial Narrow" panose="020B0604020202020204" pitchFamily="34" charset="0"/>
            </a:endParaRPr>
          </a:p>
          <a:p>
            <a:pPr marL="7700"/>
            <a:endParaRPr lang="en-US" sz="200" spc="-24" dirty="0">
              <a:latin typeface="+mj-lt"/>
              <a:cs typeface="Gotham Medium"/>
            </a:endParaRPr>
          </a:p>
          <a:p>
            <a:pPr marL="7700"/>
            <a:r>
              <a:rPr lang="en-US" sz="1300" dirty="0">
                <a:solidFill>
                  <a:schemeClr val="bg1"/>
                </a:solidFill>
                <a:cs typeface="Arial Narrow" panose="020B0604020202020204" pitchFamily="34" charset="0"/>
              </a:rPr>
              <a:t>To enhance ROAS effectiveness even further, Xaxis wanted to test the hypothesis that increased level of media quality would drive better performance and deliver a more effective ROAS, despite potential increase in media pricing. </a:t>
            </a:r>
          </a:p>
          <a:p>
            <a:pPr marL="7700"/>
            <a:endParaRPr lang="en-US" sz="1300" dirty="0">
              <a:solidFill>
                <a:schemeClr val="bg1"/>
              </a:solidFill>
            </a:endParaRPr>
          </a:p>
          <a:p>
            <a:pPr marL="7700">
              <a:spcBef>
                <a:spcPts val="1313"/>
              </a:spcBef>
            </a:pPr>
            <a:r>
              <a:rPr lang="en-US" spc="-18" dirty="0">
                <a:solidFill>
                  <a:srgbClr val="FFFFFF"/>
                </a:solidFill>
                <a:latin typeface="+mj-lt"/>
                <a:cs typeface="Gotham Medium"/>
              </a:rPr>
              <a:t>OUTCOME</a:t>
            </a:r>
          </a:p>
          <a:p>
            <a:pPr marL="7700">
              <a:spcBef>
                <a:spcPts val="1313"/>
              </a:spcBef>
            </a:pPr>
            <a:endParaRPr lang="en-US" sz="100" dirty="0">
              <a:latin typeface="+mj-lt"/>
              <a:cs typeface="Gotham Medium"/>
            </a:endParaRPr>
          </a:p>
          <a:p>
            <a:r>
              <a:rPr lang="en-SG" sz="1300" spc="-6" dirty="0">
                <a:solidFill>
                  <a:schemeClr val="bg1"/>
                </a:solidFill>
              </a:rPr>
              <a:t>As a result of this strategic and operational framework, the results were outstanding, delivering value and better ROAS for the client.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17859" y="6204342"/>
            <a:ext cx="3545958" cy="191628"/>
          </a:xfrm>
          <a:prstGeom prst="rect">
            <a:avLst/>
          </a:prstGeom>
        </p:spPr>
        <p:txBody>
          <a:bodyPr vert="horz" wrap="square" lIns="0" tIns="9625" rIns="0" bIns="0" rtlCol="0">
            <a:spAutoFit/>
          </a:bodyPr>
          <a:lstStyle/>
          <a:p>
            <a:pPr marL="7700">
              <a:spcBef>
                <a:spcPts val="76"/>
              </a:spcBef>
            </a:pPr>
            <a:r>
              <a:rPr lang="en-US" sz="1182" spc="300" dirty="0">
                <a:solidFill>
                  <a:srgbClr val="FFFFFF"/>
                </a:solidFill>
                <a:latin typeface="Gotham Medium"/>
                <a:cs typeface="Gotham Medium"/>
              </a:rPr>
              <a:t>XAXIS SINGAPORE</a:t>
            </a:r>
            <a:r>
              <a:rPr sz="1182" spc="300" dirty="0">
                <a:solidFill>
                  <a:srgbClr val="FFFFFF"/>
                </a:solidFill>
                <a:latin typeface="Gotham Medium"/>
                <a:cs typeface="Gotham Medium"/>
              </a:rPr>
              <a:t>, </a:t>
            </a:r>
            <a:r>
              <a:rPr lang="en-US" sz="1182" spc="300" dirty="0">
                <a:solidFill>
                  <a:srgbClr val="FFFFFF"/>
                </a:solidFill>
                <a:latin typeface="Gotham Medium"/>
                <a:cs typeface="Gotham Medium"/>
              </a:rPr>
              <a:t>2019</a:t>
            </a:r>
            <a:r>
              <a:rPr sz="1182" spc="300" dirty="0">
                <a:solidFill>
                  <a:srgbClr val="FFFFFF"/>
                </a:solidFill>
                <a:latin typeface="Gotham Medium"/>
                <a:cs typeface="Gotham Medium"/>
              </a:rPr>
              <a:t> </a:t>
            </a:r>
            <a:endParaRPr sz="1182" spc="300" dirty="0">
              <a:latin typeface="Gotham Medium"/>
              <a:cs typeface="Gotham Medium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EA49F9B-708A-4F49-ABA6-88237B07B0DF}"/>
              </a:ext>
            </a:extLst>
          </p:cNvPr>
          <p:cNvGrpSpPr/>
          <p:nvPr/>
        </p:nvGrpSpPr>
        <p:grpSpPr>
          <a:xfrm>
            <a:off x="318700" y="309306"/>
            <a:ext cx="1863888" cy="1593376"/>
            <a:chOff x="1125962" y="199332"/>
            <a:chExt cx="2845298" cy="2432351"/>
          </a:xfrm>
        </p:grpSpPr>
        <p:pic>
          <p:nvPicPr>
            <p:cNvPr id="61" name="Picture 60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A421D19F-65C1-49D7-9345-06CA75D03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62" y="1894408"/>
              <a:ext cx="2845298" cy="737275"/>
            </a:xfrm>
            <a:prstGeom prst="rect">
              <a:avLst/>
            </a:prstGeom>
          </p:spPr>
        </p:pic>
        <p:pic>
          <p:nvPicPr>
            <p:cNvPr id="63" name="Picture 62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8D6AC97A-7EEE-4CE3-80F9-539E35158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297" y="199332"/>
              <a:ext cx="1209304" cy="1441027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F2DC1EC-086F-41D7-BA35-C35E524C33B1}"/>
              </a:ext>
            </a:extLst>
          </p:cNvPr>
          <p:cNvGrpSpPr/>
          <p:nvPr/>
        </p:nvGrpSpPr>
        <p:grpSpPr>
          <a:xfrm>
            <a:off x="231943" y="4699015"/>
            <a:ext cx="5547862" cy="1299432"/>
            <a:chOff x="546979" y="4368643"/>
            <a:chExt cx="4460407" cy="1299432"/>
          </a:xfrm>
          <a:solidFill>
            <a:srgbClr val="29ADE3">
              <a:alpha val="87843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AE8FC3F-4B1D-48F1-A9DB-558F611D7EE5}"/>
                </a:ext>
              </a:extLst>
            </p:cNvPr>
            <p:cNvSpPr/>
            <p:nvPr/>
          </p:nvSpPr>
          <p:spPr>
            <a:xfrm>
              <a:off x="546979" y="4368643"/>
              <a:ext cx="4460407" cy="450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AE97373-FF48-415B-BB83-EC6271170FB9}"/>
                </a:ext>
              </a:extLst>
            </p:cNvPr>
            <p:cNvSpPr/>
            <p:nvPr/>
          </p:nvSpPr>
          <p:spPr>
            <a:xfrm>
              <a:off x="546979" y="4819341"/>
              <a:ext cx="4129363" cy="3962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E97373-FF48-415B-BB83-EC6271170FB9}"/>
                </a:ext>
              </a:extLst>
            </p:cNvPr>
            <p:cNvSpPr/>
            <p:nvPr/>
          </p:nvSpPr>
          <p:spPr>
            <a:xfrm>
              <a:off x="546979" y="5200808"/>
              <a:ext cx="3471585" cy="467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92C4258-BD3C-4D48-A283-1082E8DE0854}"/>
              </a:ext>
            </a:extLst>
          </p:cNvPr>
          <p:cNvSpPr txBox="1"/>
          <p:nvPr/>
        </p:nvSpPr>
        <p:spPr>
          <a:xfrm>
            <a:off x="245284" y="4681583"/>
            <a:ext cx="6121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DELIVERING MEASURABLE </a:t>
            </a: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&amp; ACCOUNTABLE VALUE </a:t>
            </a: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FOR AIRLINE CLIENT</a:t>
            </a:r>
          </a:p>
        </p:txBody>
      </p:sp>
      <p:sp>
        <p:nvSpPr>
          <p:cNvPr id="21" name="object 49"/>
          <p:cNvSpPr txBox="1"/>
          <p:nvPr/>
        </p:nvSpPr>
        <p:spPr>
          <a:xfrm>
            <a:off x="6420711" y="4886598"/>
            <a:ext cx="2977756" cy="627641"/>
          </a:xfrm>
          <a:prstGeom prst="rect">
            <a:avLst/>
          </a:prstGeom>
        </p:spPr>
        <p:txBody>
          <a:bodyPr vert="horz" wrap="square" lIns="0" tIns="9240" rIns="0" bIns="0" rtlCol="0">
            <a:spAutoFit/>
          </a:bodyPr>
          <a:lstStyle/>
          <a:p>
            <a:pPr algn="ctr">
              <a:lnSpc>
                <a:spcPts val="2892"/>
              </a:lnSpc>
              <a:spcBef>
                <a:spcPts val="73"/>
              </a:spcBef>
            </a:pPr>
            <a:r>
              <a:rPr lang="en-US" sz="2800" b="1" spc="-64" dirty="0">
                <a:solidFill>
                  <a:srgbClr val="29ADE4"/>
                </a:solidFill>
                <a:cs typeface="Gotham Bold"/>
              </a:rPr>
              <a:t>+55%</a:t>
            </a:r>
          </a:p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FFFFFF"/>
                </a:solidFill>
                <a:cs typeface="Gotham Book"/>
              </a:rPr>
              <a:t>VIEWABILITY</a:t>
            </a:r>
            <a:endParaRPr lang="en-US" sz="1400" dirty="0">
              <a:cs typeface="Gotham Book"/>
            </a:endParaRPr>
          </a:p>
        </p:txBody>
      </p:sp>
      <p:sp>
        <p:nvSpPr>
          <p:cNvPr id="22" name="object 50"/>
          <p:cNvSpPr txBox="1"/>
          <p:nvPr/>
        </p:nvSpPr>
        <p:spPr>
          <a:xfrm>
            <a:off x="9406107" y="5752757"/>
            <a:ext cx="2331914" cy="627641"/>
          </a:xfrm>
          <a:prstGeom prst="rect">
            <a:avLst/>
          </a:prstGeom>
        </p:spPr>
        <p:txBody>
          <a:bodyPr vert="horz" wrap="square" lIns="0" tIns="9240" rIns="0" bIns="0" rtlCol="0">
            <a:spAutoFit/>
          </a:bodyPr>
          <a:lstStyle/>
          <a:p>
            <a:pPr algn="ctr">
              <a:lnSpc>
                <a:spcPts val="2892"/>
              </a:lnSpc>
              <a:spcBef>
                <a:spcPts val="73"/>
              </a:spcBef>
            </a:pPr>
            <a:r>
              <a:rPr lang="en-US" sz="2800" b="1" spc="-61" dirty="0">
                <a:solidFill>
                  <a:srgbClr val="29ADE4"/>
                </a:solidFill>
                <a:cs typeface="Gotham Bold"/>
              </a:rPr>
              <a:t>-33% </a:t>
            </a:r>
          </a:p>
          <a:p>
            <a:pPr algn="ctr">
              <a:lnSpc>
                <a:spcPts val="2000"/>
              </a:lnSpc>
            </a:pPr>
            <a:r>
              <a:rPr lang="en-US" sz="1600" spc="-12" dirty="0">
                <a:solidFill>
                  <a:srgbClr val="FFFFFF"/>
                </a:solidFill>
                <a:cs typeface="Gotham Book"/>
              </a:rPr>
              <a:t>CPA</a:t>
            </a:r>
            <a:endParaRPr lang="en-US" sz="1600" dirty="0">
              <a:cs typeface="Gotham Book"/>
            </a:endParaRPr>
          </a:p>
        </p:txBody>
      </p:sp>
      <p:sp>
        <p:nvSpPr>
          <p:cNvPr id="23" name="object 51"/>
          <p:cNvSpPr txBox="1"/>
          <p:nvPr/>
        </p:nvSpPr>
        <p:spPr>
          <a:xfrm>
            <a:off x="9399437" y="4925160"/>
            <a:ext cx="2345255" cy="504851"/>
          </a:xfrm>
          <a:prstGeom prst="rect">
            <a:avLst/>
          </a:prstGeom>
        </p:spPr>
        <p:txBody>
          <a:bodyPr vert="horz" wrap="square" lIns="0" tIns="924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800" b="1" spc="-64" dirty="0">
                <a:solidFill>
                  <a:srgbClr val="29ADE4"/>
                </a:solidFill>
                <a:cs typeface="Gotham Bold"/>
              </a:rPr>
              <a:t>+43%</a:t>
            </a:r>
          </a:p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51">
            <a:extLst>
              <a:ext uri="{FF2B5EF4-FFF2-40B4-BE49-F238E27FC236}">
                <a16:creationId xmlns:a16="http://schemas.microsoft.com/office/drawing/2014/main" id="{1B2FFD6D-EC82-CC4C-97D2-FE8B5F718D1F}"/>
              </a:ext>
            </a:extLst>
          </p:cNvPr>
          <p:cNvSpPr txBox="1"/>
          <p:nvPr/>
        </p:nvSpPr>
        <p:spPr>
          <a:xfrm>
            <a:off x="6413071" y="5846564"/>
            <a:ext cx="2985396" cy="504851"/>
          </a:xfrm>
          <a:prstGeom prst="rect">
            <a:avLst/>
          </a:prstGeom>
        </p:spPr>
        <p:txBody>
          <a:bodyPr vert="horz" wrap="square" lIns="0" tIns="924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800" b="1" spc="-64" dirty="0">
                <a:solidFill>
                  <a:srgbClr val="29ADE4"/>
                </a:solidFill>
                <a:cs typeface="Gotham Bold"/>
              </a:rPr>
              <a:t>-10%</a:t>
            </a:r>
            <a:endParaRPr lang="en-US" sz="2400" b="1" spc="-64" dirty="0">
              <a:solidFill>
                <a:srgbClr val="29ADE4"/>
              </a:solidFill>
              <a:cs typeface="Gotham Bold"/>
            </a:endParaRPr>
          </a:p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FFFFFF"/>
                </a:solidFill>
                <a:cs typeface="Gotham Book"/>
              </a:rPr>
              <a:t>CPM</a:t>
            </a:r>
            <a:endParaRPr sz="1400" dirty="0"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05511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ge result for air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" b="10939"/>
          <a:stretch/>
        </p:blipFill>
        <p:spPr bwMode="auto">
          <a:xfrm>
            <a:off x="0" y="-1761"/>
            <a:ext cx="12192000" cy="68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/>
          <p:nvPr/>
        </p:nvSpPr>
        <p:spPr>
          <a:xfrm>
            <a:off x="0" y="9687"/>
            <a:ext cx="12192000" cy="6848313"/>
          </a:xfrm>
          <a:custGeom>
            <a:avLst/>
            <a:gdLst/>
            <a:ahLst/>
            <a:cxnLst/>
            <a:rect l="l" t="t" r="r" b="b"/>
            <a:pathLst>
              <a:path w="20063460" h="11308715">
                <a:moveTo>
                  <a:pt x="0" y="11308556"/>
                </a:moveTo>
                <a:lnTo>
                  <a:pt x="20063054" y="11308556"/>
                </a:lnTo>
                <a:lnTo>
                  <a:pt x="2006305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tx1">
              <a:lumMod val="50000"/>
              <a:alpha val="56000"/>
            </a:schemeClr>
          </a:solidFill>
        </p:spPr>
        <p:txBody>
          <a:bodyPr wrap="square" lIns="0" tIns="0" rIns="0" bIns="0" rtlCol="0"/>
          <a:lstStyle/>
          <a:p>
            <a:endParaRPr sz="661"/>
          </a:p>
        </p:txBody>
      </p:sp>
      <p:sp>
        <p:nvSpPr>
          <p:cNvPr id="51" name="object 51"/>
          <p:cNvSpPr txBox="1"/>
          <p:nvPr/>
        </p:nvSpPr>
        <p:spPr>
          <a:xfrm>
            <a:off x="1009879" y="1717150"/>
            <a:ext cx="6076721" cy="4111010"/>
          </a:xfrm>
          <a:prstGeom prst="rect">
            <a:avLst/>
          </a:prstGeom>
        </p:spPr>
        <p:txBody>
          <a:bodyPr vert="horz" wrap="square" lIns="0" tIns="73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cs typeface="Arial Narrow" panose="020B0604020202020204" pitchFamily="34" charset="0"/>
              </a:rPr>
              <a:t>Since 2018, balancing performance, scale and media quality has been key, and have delivered on the expectations of the client. </a:t>
            </a:r>
            <a:r>
              <a:rPr lang="en-SG" spc="-6" dirty="0">
                <a:solidFill>
                  <a:schemeClr val="bg1"/>
                </a:solidFill>
              </a:rPr>
              <a:t>Over the past 9 months, Xaxis Singapore have worked rigorously to find ways of delivering continuous growth and value for </a:t>
            </a:r>
            <a:r>
              <a:rPr lang="en-US" spc="-6" dirty="0">
                <a:solidFill>
                  <a:schemeClr val="bg1"/>
                </a:solidFill>
              </a:rPr>
              <a:t>the client. 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cs typeface="Arial Narrow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cs typeface="Arial Narrow" panose="020B0604020202020204" pitchFamily="34" charset="0"/>
              </a:rPr>
              <a:t>We had to demonstrate Xaxis ability to deliver the most cost-effective ROAS in a brand safe environment, maintaining high levels of media quality, ultimately delivering measurable and accountable value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 idx="4294967295"/>
          </p:nvPr>
        </p:nvSpPr>
        <p:spPr>
          <a:xfrm>
            <a:off x="1009879" y="982196"/>
            <a:ext cx="3760788" cy="454025"/>
          </a:xfrm>
          <a:prstGeom prst="rect">
            <a:avLst/>
          </a:prstGeom>
        </p:spPr>
        <p:txBody>
          <a:bodyPr vert="horz" wrap="square" lIns="0" tIns="10395" rIns="0" bIns="0" rtlCol="0" anchor="t">
            <a:spAutoFit/>
          </a:bodyPr>
          <a:lstStyle/>
          <a:p>
            <a:pPr marL="7700">
              <a:spcBef>
                <a:spcPts val="82"/>
              </a:spcBef>
            </a:pPr>
            <a:r>
              <a:rPr spc="-109" dirty="0">
                <a:solidFill>
                  <a:schemeClr val="bg1"/>
                </a:solidFill>
              </a:rPr>
              <a:t>CHALLENGE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E19F485-DC56-4A98-BF2F-AB3868665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36" y="4892484"/>
            <a:ext cx="1863241" cy="15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6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louds in the sky with smoke coming out of it&#10;&#10;Description automatically generated">
            <a:extLst>
              <a:ext uri="{FF2B5EF4-FFF2-40B4-BE49-F238E27FC236}">
                <a16:creationId xmlns:a16="http://schemas.microsoft.com/office/drawing/2014/main" id="{8642B516-8273-5D4D-BE09-15DEDE0316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7" b="25182"/>
          <a:stretch/>
        </p:blipFill>
        <p:spPr>
          <a:xfrm>
            <a:off x="-41412" y="-42017"/>
            <a:ext cx="12358367" cy="7012660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4DCEE555-BE26-9349-B727-88E53C9FEBD4}"/>
              </a:ext>
            </a:extLst>
          </p:cNvPr>
          <p:cNvSpPr/>
          <p:nvPr/>
        </p:nvSpPr>
        <p:spPr>
          <a:xfrm>
            <a:off x="-41412" y="-42017"/>
            <a:ext cx="12358367" cy="701266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27373">
              <a:alpha val="36997"/>
            </a:srgbClr>
          </a:solidFill>
        </p:spPr>
        <p:txBody>
          <a:bodyPr wrap="square" lIns="0" tIns="0" rIns="0" bIns="0" rtlCol="0"/>
          <a:lstStyle/>
          <a:p>
            <a:endParaRPr sz="661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754ABE9C-49EE-D846-8991-7EAB3D3928CE}"/>
              </a:ext>
            </a:extLst>
          </p:cNvPr>
          <p:cNvSpPr/>
          <p:nvPr/>
        </p:nvSpPr>
        <p:spPr>
          <a:xfrm>
            <a:off x="5109882" y="318461"/>
            <a:ext cx="7325957" cy="6351279"/>
          </a:xfrm>
          <a:custGeom>
            <a:avLst/>
            <a:gdLst/>
            <a:ahLst/>
            <a:cxnLst/>
            <a:rect l="l" t="t" r="r" b="b"/>
            <a:pathLst>
              <a:path w="8837930" h="10261600">
                <a:moveTo>
                  <a:pt x="8617538" y="0"/>
                </a:moveTo>
                <a:lnTo>
                  <a:pt x="219888" y="0"/>
                </a:lnTo>
                <a:lnTo>
                  <a:pt x="92765" y="3435"/>
                </a:lnTo>
                <a:lnTo>
                  <a:pt x="27486" y="27486"/>
                </a:lnTo>
                <a:lnTo>
                  <a:pt x="3435" y="92765"/>
                </a:lnTo>
                <a:lnTo>
                  <a:pt x="0" y="219888"/>
                </a:lnTo>
                <a:lnTo>
                  <a:pt x="0" y="10041579"/>
                </a:lnTo>
                <a:lnTo>
                  <a:pt x="3435" y="10168702"/>
                </a:lnTo>
                <a:lnTo>
                  <a:pt x="27486" y="10233981"/>
                </a:lnTo>
                <a:lnTo>
                  <a:pt x="92765" y="10258031"/>
                </a:lnTo>
                <a:lnTo>
                  <a:pt x="219888" y="10261467"/>
                </a:lnTo>
                <a:lnTo>
                  <a:pt x="8617538" y="10261467"/>
                </a:lnTo>
                <a:lnTo>
                  <a:pt x="8744661" y="10258031"/>
                </a:lnTo>
                <a:lnTo>
                  <a:pt x="8809941" y="10233981"/>
                </a:lnTo>
                <a:lnTo>
                  <a:pt x="8833991" y="10168702"/>
                </a:lnTo>
                <a:lnTo>
                  <a:pt x="8837427" y="10041579"/>
                </a:lnTo>
                <a:lnTo>
                  <a:pt x="8837427" y="219888"/>
                </a:lnTo>
                <a:lnTo>
                  <a:pt x="8833991" y="92765"/>
                </a:lnTo>
                <a:lnTo>
                  <a:pt x="8809941" y="27486"/>
                </a:lnTo>
                <a:lnTo>
                  <a:pt x="8744661" y="3435"/>
                </a:lnTo>
                <a:lnTo>
                  <a:pt x="8617538" y="0"/>
                </a:lnTo>
                <a:close/>
              </a:path>
            </a:pathLst>
          </a:custGeom>
          <a:solidFill>
            <a:srgbClr val="304269">
              <a:alpha val="89999"/>
            </a:srgbClr>
          </a:solidFill>
        </p:spPr>
        <p:txBody>
          <a:bodyPr wrap="square" lIns="0" tIns="0" rIns="0" bIns="0" rtlCol="0"/>
          <a:lstStyle/>
          <a:p>
            <a:endParaRPr sz="66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DC0C63-5D2E-7640-A7DB-D3F7F2D401B7}"/>
              </a:ext>
            </a:extLst>
          </p:cNvPr>
          <p:cNvSpPr txBox="1"/>
          <p:nvPr/>
        </p:nvSpPr>
        <p:spPr>
          <a:xfrm>
            <a:off x="5520395" y="675703"/>
            <a:ext cx="305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C50968-23A0-CE4B-999E-F2A2A7E97401}"/>
              </a:ext>
            </a:extLst>
          </p:cNvPr>
          <p:cNvSpPr txBox="1"/>
          <p:nvPr/>
        </p:nvSpPr>
        <p:spPr>
          <a:xfrm>
            <a:off x="5520395" y="1501172"/>
            <a:ext cx="6225231" cy="503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spc="-6" dirty="0">
                <a:solidFill>
                  <a:schemeClr val="bg1"/>
                </a:solidFill>
              </a:rPr>
              <a:t>Through utilisation of </a:t>
            </a:r>
            <a:r>
              <a:rPr lang="en-SG" sz="1400" b="1" spc="-6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SG" sz="1400" b="1" spc="-6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</a:t>
            </a:r>
            <a:r>
              <a:rPr lang="en-SG" sz="1400" b="1" spc="-6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party data assets</a:t>
            </a:r>
            <a:r>
              <a:rPr lang="en-SG" sz="1400" spc="-6" dirty="0">
                <a:solidFill>
                  <a:schemeClr val="bg1"/>
                </a:solidFill>
              </a:rPr>
              <a:t>, and </a:t>
            </a:r>
            <a:r>
              <a:rPr lang="en-SG" sz="1400" b="1" spc="-6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managing digital media investments strategically</a:t>
            </a:r>
            <a:r>
              <a:rPr lang="en-SG" sz="1400" spc="-6" dirty="0">
                <a:solidFill>
                  <a:schemeClr val="bg1"/>
                </a:solidFill>
              </a:rPr>
              <a:t>, the team targeted high potential customers who were actively searching for destinations in Japan.</a:t>
            </a:r>
          </a:p>
          <a:p>
            <a:r>
              <a:rPr lang="en-SG" sz="1400" spc="-6" dirty="0">
                <a:solidFill>
                  <a:schemeClr val="bg1"/>
                </a:solidFill>
              </a:rPr>
              <a:t> </a:t>
            </a:r>
            <a:br>
              <a:rPr lang="en-SG" sz="1400" spc="-6" dirty="0">
                <a:solidFill>
                  <a:schemeClr val="bg1"/>
                </a:solidFill>
              </a:rPr>
            </a:br>
            <a:r>
              <a:rPr lang="en-SG" sz="1400" spc="-6" dirty="0">
                <a:solidFill>
                  <a:schemeClr val="bg1"/>
                </a:solidFill>
              </a:rPr>
              <a:t>For further amplification, other growth strategies</a:t>
            </a:r>
            <a:r>
              <a:rPr lang="en-US" sz="1400" spc="-6" dirty="0">
                <a:solidFill>
                  <a:schemeClr val="bg1"/>
                </a:solidFill>
              </a:rPr>
              <a:t> to reach new customers were deployed: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SG" sz="1400" spc="-6" dirty="0">
                <a:solidFill>
                  <a:schemeClr val="bg1"/>
                </a:solidFill>
              </a:rPr>
              <a:t>Targeting lookalike audience  through </a:t>
            </a:r>
            <a:r>
              <a:rPr lang="en-SG" sz="1400" spc="-6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data modelling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SG" sz="1400" spc="-6" dirty="0">
                <a:solidFill>
                  <a:schemeClr val="bg1"/>
                </a:solidFill>
              </a:rPr>
              <a:t>Identifying</a:t>
            </a:r>
            <a:r>
              <a:rPr lang="en-SG" sz="1400" spc="-6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interest signals </a:t>
            </a:r>
            <a:r>
              <a:rPr lang="en-SG" sz="1400" spc="-6" dirty="0">
                <a:solidFill>
                  <a:schemeClr val="bg1"/>
                </a:solidFill>
              </a:rPr>
              <a:t>through [m]Insights data segments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SG" sz="1400" spc="-6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Keyword contextual </a:t>
            </a:r>
            <a:r>
              <a:rPr lang="en-SG" sz="1400" spc="-6" dirty="0">
                <a:solidFill>
                  <a:schemeClr val="bg1"/>
                </a:solidFill>
              </a:rPr>
              <a:t>targeting to ensure the brand is featured in the correct contextual environments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400" b="1" spc="-6" dirty="0">
              <a:solidFill>
                <a:schemeClr val="bg1"/>
              </a:solidFill>
            </a:endParaRPr>
          </a:p>
          <a:p>
            <a:r>
              <a:rPr lang="en-SG" sz="1600" b="1" spc="-6" dirty="0">
                <a:solidFill>
                  <a:schemeClr val="bg1"/>
                </a:solidFill>
              </a:rPr>
              <a:t>Brand Safety</a:t>
            </a:r>
          </a:p>
          <a:p>
            <a:r>
              <a:rPr lang="en-SG" sz="1400" spc="-6" dirty="0">
                <a:solidFill>
                  <a:schemeClr val="bg1"/>
                </a:solidFill>
              </a:rPr>
              <a:t>Brand protection and media quality were both absolute priorities across campaigns, ensuring the client is protected online by offering the following: </a:t>
            </a:r>
          </a:p>
          <a:p>
            <a:endParaRPr lang="en-SG" sz="1400" spc="-6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SG" sz="1400" spc="-6" dirty="0">
                <a:solidFill>
                  <a:schemeClr val="bg1"/>
                </a:solidFill>
              </a:rPr>
              <a:t>Lowest level of brand risk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SG" sz="1400" spc="-6" dirty="0">
                <a:solidFill>
                  <a:schemeClr val="bg1"/>
                </a:solidFill>
              </a:rPr>
              <a:t>Delivering relevant advertising to real human beings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SG" sz="1400" spc="-6" dirty="0">
                <a:solidFill>
                  <a:schemeClr val="bg1"/>
                </a:solidFill>
              </a:rPr>
              <a:t>Targeted towards potential high value customers who showed high levels of intent towards the client’s products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222F39-B8E8-E940-BF1D-680866499DF5}"/>
              </a:ext>
            </a:extLst>
          </p:cNvPr>
          <p:cNvGrpSpPr/>
          <p:nvPr/>
        </p:nvGrpSpPr>
        <p:grpSpPr>
          <a:xfrm>
            <a:off x="545394" y="4730014"/>
            <a:ext cx="1863888" cy="1653608"/>
            <a:chOff x="1125962" y="107385"/>
            <a:chExt cx="2845298" cy="2524298"/>
          </a:xfrm>
        </p:grpSpPr>
        <p:pic>
          <p:nvPicPr>
            <p:cNvPr id="17" name="Picture 16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CE54C039-B6E4-7E42-9713-0E7FE5AF4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62" y="1894408"/>
              <a:ext cx="2845298" cy="737275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B38F02AE-580E-3140-9008-A79FD99B5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297" y="107385"/>
              <a:ext cx="1286466" cy="1532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370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2B9D58-9445-418D-A0AC-73E676B4C0EA}"/>
              </a:ext>
            </a:extLst>
          </p:cNvPr>
          <p:cNvSpPr/>
          <p:nvPr/>
        </p:nvSpPr>
        <p:spPr>
          <a:xfrm>
            <a:off x="7349194" y="0"/>
            <a:ext cx="484280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9"/>
          <p:cNvSpPr txBox="1"/>
          <p:nvPr/>
        </p:nvSpPr>
        <p:spPr>
          <a:xfrm>
            <a:off x="601970" y="1288018"/>
            <a:ext cx="6200481" cy="499829"/>
          </a:xfrm>
          <a:prstGeom prst="rect">
            <a:avLst/>
          </a:prstGeom>
        </p:spPr>
        <p:txBody>
          <a:bodyPr vert="horz" wrap="square" lIns="0" tIns="7315" rIns="0" bIns="0" rtlCol="0">
            <a:spAutoFit/>
          </a:bodyPr>
          <a:lstStyle/>
          <a:p>
            <a:r>
              <a:rPr lang="en-SG" sz="1600" spc="-6" dirty="0">
                <a:solidFill>
                  <a:schemeClr val="bg1"/>
                </a:solidFill>
              </a:rPr>
              <a:t>As a result of this strategic- and operational framework, the results were outstanding, delivering value and better ROAS for the client. 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 idx="4294967295"/>
          </p:nvPr>
        </p:nvSpPr>
        <p:spPr>
          <a:xfrm>
            <a:off x="632806" y="633091"/>
            <a:ext cx="3489325" cy="454025"/>
          </a:xfrm>
          <a:prstGeom prst="rect">
            <a:avLst/>
          </a:prstGeom>
        </p:spPr>
        <p:txBody>
          <a:bodyPr vert="horz" wrap="square" lIns="0" tIns="10395" rIns="0" bIns="0" rtlCol="0" anchor="t">
            <a:spAutoFit/>
          </a:bodyPr>
          <a:lstStyle/>
          <a:p>
            <a:pPr marL="7700">
              <a:spcBef>
                <a:spcPts val="82"/>
              </a:spcBef>
            </a:pPr>
            <a:r>
              <a:rPr sz="3200" spc="-139" dirty="0">
                <a:solidFill>
                  <a:schemeClr val="bg1"/>
                </a:solidFill>
                <a:latin typeface="+mj-lt"/>
              </a:rPr>
              <a:t>OUTCOMES</a:t>
            </a:r>
            <a:endParaRPr sz="4400" spc="-139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82985" y="629343"/>
            <a:ext cx="1887612" cy="377363"/>
          </a:xfrm>
          <a:prstGeom prst="rect">
            <a:avLst/>
          </a:prstGeom>
        </p:spPr>
        <p:txBody>
          <a:bodyPr vert="horz" wrap="square" lIns="0" tIns="68913" rIns="0" bIns="0" rtlCol="0">
            <a:spAutoFit/>
          </a:bodyPr>
          <a:lstStyle/>
          <a:p>
            <a:pPr marL="21175">
              <a:spcBef>
                <a:spcPts val="542"/>
              </a:spcBef>
            </a:pPr>
            <a:r>
              <a:rPr sz="2000" b="1" spc="-115" dirty="0">
                <a:solidFill>
                  <a:srgbClr val="304268"/>
                </a:solidFill>
                <a:latin typeface="+mj-lt"/>
                <a:cs typeface="Gotham Bold"/>
              </a:rPr>
              <a:t>STATISTICS</a:t>
            </a:r>
            <a:endParaRPr lang="en-US" sz="2000" dirty="0">
              <a:latin typeface="+mj-lt"/>
              <a:cs typeface="Gotham Bold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807EE5A-5357-4242-BAE7-626404D0E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88" y="5190852"/>
            <a:ext cx="1669057" cy="1424599"/>
          </a:xfrm>
          <a:prstGeom prst="rect">
            <a:avLst/>
          </a:prstGeom>
        </p:spPr>
      </p:pic>
      <p:sp>
        <p:nvSpPr>
          <p:cNvPr id="16" name="object 49"/>
          <p:cNvSpPr txBox="1"/>
          <p:nvPr/>
        </p:nvSpPr>
        <p:spPr>
          <a:xfrm>
            <a:off x="7306932" y="2073798"/>
            <a:ext cx="2977756" cy="637707"/>
          </a:xfrm>
          <a:prstGeom prst="rect">
            <a:avLst/>
          </a:prstGeom>
        </p:spPr>
        <p:txBody>
          <a:bodyPr vert="horz" wrap="square" lIns="0" tIns="9240" rIns="0" bIns="0" rtlCol="0">
            <a:spAutoFit/>
          </a:bodyPr>
          <a:lstStyle/>
          <a:p>
            <a:pPr algn="ctr">
              <a:lnSpc>
                <a:spcPts val="2892"/>
              </a:lnSpc>
              <a:spcBef>
                <a:spcPts val="73"/>
              </a:spcBef>
            </a:pPr>
            <a:r>
              <a:rPr lang="en-US" sz="2800" b="1" spc="-64" dirty="0">
                <a:solidFill>
                  <a:schemeClr val="accent1"/>
                </a:solidFill>
                <a:latin typeface="+mj-lt"/>
                <a:cs typeface="Gotham Bold"/>
              </a:rPr>
              <a:t>+55%</a:t>
            </a:r>
          </a:p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chemeClr val="tx2"/>
                </a:solidFill>
                <a:latin typeface="+mj-lt"/>
                <a:cs typeface="Gotham Book"/>
              </a:rPr>
              <a:t>VIEWABILITY</a:t>
            </a:r>
            <a:endParaRPr lang="en-US" sz="1400" dirty="0">
              <a:solidFill>
                <a:schemeClr val="tx2"/>
              </a:solidFill>
              <a:latin typeface="+mj-lt"/>
              <a:cs typeface="Gotham Book"/>
            </a:endParaRPr>
          </a:p>
        </p:txBody>
      </p:sp>
      <p:sp>
        <p:nvSpPr>
          <p:cNvPr id="17" name="object 50"/>
          <p:cNvSpPr txBox="1"/>
          <p:nvPr/>
        </p:nvSpPr>
        <p:spPr>
          <a:xfrm>
            <a:off x="10029823" y="3574617"/>
            <a:ext cx="1867108" cy="637707"/>
          </a:xfrm>
          <a:prstGeom prst="rect">
            <a:avLst/>
          </a:prstGeom>
        </p:spPr>
        <p:txBody>
          <a:bodyPr vert="horz" wrap="square" lIns="0" tIns="9240" rIns="0" bIns="0" rtlCol="0">
            <a:spAutoFit/>
          </a:bodyPr>
          <a:lstStyle/>
          <a:p>
            <a:pPr algn="ctr">
              <a:lnSpc>
                <a:spcPts val="2892"/>
              </a:lnSpc>
              <a:spcBef>
                <a:spcPts val="73"/>
              </a:spcBef>
            </a:pPr>
            <a:r>
              <a:rPr lang="en-US" sz="2800" b="1" spc="-61" dirty="0">
                <a:solidFill>
                  <a:schemeClr val="accent1"/>
                </a:solidFill>
                <a:latin typeface="+mj-lt"/>
                <a:cs typeface="Gotham Bold"/>
              </a:rPr>
              <a:t>-33% </a:t>
            </a:r>
          </a:p>
          <a:p>
            <a:pPr algn="ctr">
              <a:lnSpc>
                <a:spcPts val="2000"/>
              </a:lnSpc>
            </a:pPr>
            <a:r>
              <a:rPr lang="en-US" sz="1600" spc="-12" dirty="0">
                <a:solidFill>
                  <a:schemeClr val="tx2"/>
                </a:solidFill>
                <a:latin typeface="+mj-lt"/>
                <a:cs typeface="Gotham Book"/>
              </a:rPr>
              <a:t>CPA</a:t>
            </a:r>
            <a:endParaRPr sz="1600" dirty="0">
              <a:solidFill>
                <a:schemeClr val="tx2"/>
              </a:solidFill>
              <a:latin typeface="+mj-lt"/>
              <a:cs typeface="Gotham Book"/>
            </a:endParaRPr>
          </a:p>
        </p:txBody>
      </p:sp>
      <p:sp>
        <p:nvSpPr>
          <p:cNvPr id="18" name="object 51"/>
          <p:cNvSpPr txBox="1"/>
          <p:nvPr/>
        </p:nvSpPr>
        <p:spPr>
          <a:xfrm>
            <a:off x="9673939" y="2189214"/>
            <a:ext cx="2345255" cy="522291"/>
          </a:xfrm>
          <a:prstGeom prst="rect">
            <a:avLst/>
          </a:prstGeom>
        </p:spPr>
        <p:txBody>
          <a:bodyPr vert="horz" wrap="square" lIns="0" tIns="924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800" b="1" spc="-64" dirty="0">
                <a:solidFill>
                  <a:schemeClr val="accent1"/>
                </a:solidFill>
                <a:latin typeface="+mj-lt"/>
                <a:cs typeface="Gotham Bold"/>
              </a:rPr>
              <a:t>+43%</a:t>
            </a:r>
            <a:br>
              <a:rPr lang="en-US" sz="2400" b="1" spc="-64" dirty="0">
                <a:solidFill>
                  <a:schemeClr val="accent1"/>
                </a:solidFill>
                <a:latin typeface="+mj-lt"/>
                <a:cs typeface="Gotham Bold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  <a:cs typeface="Gotham Book"/>
              </a:rPr>
              <a:t>ROAS</a:t>
            </a:r>
            <a:endParaRPr sz="1400" dirty="0">
              <a:solidFill>
                <a:schemeClr val="tx2"/>
              </a:solidFill>
              <a:latin typeface="+mj-lt"/>
              <a:cs typeface="Gotham Book"/>
            </a:endParaRPr>
          </a:p>
        </p:txBody>
      </p:sp>
      <p:sp>
        <p:nvSpPr>
          <p:cNvPr id="19" name="object 51">
            <a:extLst>
              <a:ext uri="{FF2B5EF4-FFF2-40B4-BE49-F238E27FC236}">
                <a16:creationId xmlns:a16="http://schemas.microsoft.com/office/drawing/2014/main" id="{1B2FFD6D-EC82-CC4C-97D2-FE8B5F718D1F}"/>
              </a:ext>
            </a:extLst>
          </p:cNvPr>
          <p:cNvSpPr txBox="1"/>
          <p:nvPr/>
        </p:nvSpPr>
        <p:spPr>
          <a:xfrm>
            <a:off x="7517855" y="3690033"/>
            <a:ext cx="2390336" cy="522291"/>
          </a:xfrm>
          <a:prstGeom prst="rect">
            <a:avLst/>
          </a:prstGeom>
        </p:spPr>
        <p:txBody>
          <a:bodyPr vert="horz" wrap="square" lIns="0" tIns="924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800" b="1" spc="-64" dirty="0">
                <a:solidFill>
                  <a:schemeClr val="accent1"/>
                </a:solidFill>
                <a:latin typeface="+mj-lt"/>
                <a:cs typeface="Gotham Bold"/>
              </a:rPr>
              <a:t>-10%</a:t>
            </a:r>
            <a:br>
              <a:rPr lang="en-US" sz="2400" b="1" spc="-64" dirty="0">
                <a:solidFill>
                  <a:schemeClr val="accent1"/>
                </a:solidFill>
                <a:latin typeface="+mj-lt"/>
                <a:cs typeface="Gotham Bold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  <a:cs typeface="Gotham Book"/>
              </a:rPr>
              <a:t>CPM</a:t>
            </a:r>
            <a:endParaRPr sz="1400" dirty="0">
              <a:solidFill>
                <a:schemeClr val="tx2"/>
              </a:solidFill>
              <a:latin typeface="+mj-lt"/>
              <a:cs typeface="Gotham Book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1970" y="2323467"/>
            <a:ext cx="5012708" cy="6096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2153364" y="2952590"/>
            <a:ext cx="0" cy="2711879"/>
          </a:xfrm>
          <a:prstGeom prst="line">
            <a:avLst/>
          </a:prstGeom>
          <a:solidFill>
            <a:schemeClr val="accent6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3807967" y="2966123"/>
            <a:ext cx="0" cy="2698346"/>
          </a:xfrm>
          <a:prstGeom prst="line">
            <a:avLst/>
          </a:prstGeom>
          <a:solidFill>
            <a:schemeClr val="accent6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object 50">
            <a:extLst>
              <a:ext uri="{FF2B5EF4-FFF2-40B4-BE49-F238E27FC236}">
                <a16:creationId xmlns:a16="http://schemas.microsoft.com/office/drawing/2014/main" id="{D8C43331-07A8-420C-B903-E60C8328DA02}"/>
              </a:ext>
            </a:extLst>
          </p:cNvPr>
          <p:cNvSpPr txBox="1"/>
          <p:nvPr/>
        </p:nvSpPr>
        <p:spPr>
          <a:xfrm>
            <a:off x="636845" y="3279968"/>
            <a:ext cx="1379344" cy="317107"/>
          </a:xfrm>
          <a:prstGeom prst="rect">
            <a:avLst/>
          </a:prstGeom>
          <a:solidFill>
            <a:srgbClr val="29ADE3"/>
          </a:solidFill>
        </p:spPr>
        <p:txBody>
          <a:bodyPr vert="horz" wrap="square" lIns="0" tIns="9240" rIns="0" bIns="0" rtlCol="0">
            <a:spAutoFit/>
          </a:bodyPr>
          <a:lstStyle/>
          <a:p>
            <a:pPr algn="ctr">
              <a:defRPr/>
            </a:pPr>
            <a:r>
              <a:rPr lang="en-GB" sz="2000" b="1" spc="-64">
                <a:solidFill>
                  <a:srgbClr val="FFFFFF"/>
                </a:solidFill>
                <a:latin typeface="Gotham Bold"/>
              </a:rPr>
              <a:t>47%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234058-8862-439F-AEB6-738BD8150427}"/>
              </a:ext>
            </a:extLst>
          </p:cNvPr>
          <p:cNvSpPr/>
          <p:nvPr/>
        </p:nvSpPr>
        <p:spPr>
          <a:xfrm>
            <a:off x="1253759" y="3452824"/>
            <a:ext cx="1754525" cy="27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0" marR="3080" lvl="0" indent="0" algn="ctr" defTabSz="914400" rtl="0" eaLnBrk="1" fontAlgn="auto" latinLnBrk="0" hangingPunct="1">
              <a:lnSpc>
                <a:spcPct val="101000"/>
              </a:lnSpc>
              <a:spcBef>
                <a:spcPts val="7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3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233F64-9DA4-49CB-B019-9E7876C4DB32}"/>
              </a:ext>
            </a:extLst>
          </p:cNvPr>
          <p:cNvSpPr/>
          <p:nvPr/>
        </p:nvSpPr>
        <p:spPr>
          <a:xfrm>
            <a:off x="2917679" y="3393383"/>
            <a:ext cx="1754525" cy="27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0" marR="3080" lvl="0" indent="0" algn="ctr" defTabSz="914400" rtl="0" eaLnBrk="1" fontAlgn="auto" latinLnBrk="0" hangingPunct="1">
              <a:lnSpc>
                <a:spcPct val="101000"/>
              </a:lnSpc>
              <a:spcBef>
                <a:spcPts val="7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3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bject 50">
            <a:extLst>
              <a:ext uri="{FF2B5EF4-FFF2-40B4-BE49-F238E27FC236}">
                <a16:creationId xmlns:a16="http://schemas.microsoft.com/office/drawing/2014/main" id="{612CA816-3C17-48F8-9F2A-648666992A10}"/>
              </a:ext>
            </a:extLst>
          </p:cNvPr>
          <p:cNvSpPr txBox="1"/>
          <p:nvPr/>
        </p:nvSpPr>
        <p:spPr>
          <a:xfrm>
            <a:off x="2283809" y="3289847"/>
            <a:ext cx="1379344" cy="317107"/>
          </a:xfrm>
          <a:prstGeom prst="rect">
            <a:avLst/>
          </a:prstGeom>
          <a:solidFill>
            <a:srgbClr val="29ADE3"/>
          </a:solidFill>
        </p:spPr>
        <p:txBody>
          <a:bodyPr vert="horz" wrap="square" lIns="0" tIns="9240" rIns="0" bIns="0" rtlCol="0">
            <a:spAutoFit/>
          </a:bodyPr>
          <a:lstStyle/>
          <a:p>
            <a:pPr algn="ctr">
              <a:defRPr/>
            </a:pPr>
            <a:r>
              <a:rPr lang="en-GB" sz="2000" b="1" spc="-64">
                <a:solidFill>
                  <a:srgbClr val="FFFFFF"/>
                </a:solidFill>
                <a:latin typeface="Gotham Bold"/>
              </a:rPr>
              <a:t>46.7K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871938-299E-4200-92AB-5ED75D4300EF}"/>
              </a:ext>
            </a:extLst>
          </p:cNvPr>
          <p:cNvSpPr/>
          <p:nvPr/>
        </p:nvSpPr>
        <p:spPr>
          <a:xfrm>
            <a:off x="4539483" y="3370605"/>
            <a:ext cx="1754525" cy="27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0" marR="3080" lvl="0" indent="0" algn="ctr" defTabSz="914400" rtl="0" eaLnBrk="1" fontAlgn="auto" latinLnBrk="0" hangingPunct="1">
              <a:lnSpc>
                <a:spcPct val="101000"/>
              </a:lnSpc>
              <a:spcBef>
                <a:spcPts val="7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3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object 50">
            <a:extLst>
              <a:ext uri="{FF2B5EF4-FFF2-40B4-BE49-F238E27FC236}">
                <a16:creationId xmlns:a16="http://schemas.microsoft.com/office/drawing/2014/main" id="{57F61E04-6E3D-4B8C-AAA5-D53D69E1E9A2}"/>
              </a:ext>
            </a:extLst>
          </p:cNvPr>
          <p:cNvSpPr txBox="1"/>
          <p:nvPr/>
        </p:nvSpPr>
        <p:spPr>
          <a:xfrm>
            <a:off x="636845" y="4090844"/>
            <a:ext cx="1379344" cy="317107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0" tIns="9240" rIns="0" bIns="0" rtlCol="0">
            <a:spAutoFit/>
          </a:bodyPr>
          <a:lstStyle/>
          <a:p>
            <a:pPr algn="ctr">
              <a:defRPr/>
            </a:pPr>
            <a:r>
              <a:rPr lang="en-GB" sz="2000" b="1" spc="-64">
                <a:solidFill>
                  <a:srgbClr val="FFFFFF"/>
                </a:solidFill>
                <a:latin typeface="Gotham Bold"/>
              </a:rPr>
              <a:t>73%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79B314-9CB8-4BAC-B229-F6149172481D}"/>
              </a:ext>
            </a:extLst>
          </p:cNvPr>
          <p:cNvSpPr/>
          <p:nvPr/>
        </p:nvSpPr>
        <p:spPr>
          <a:xfrm>
            <a:off x="1253759" y="4263700"/>
            <a:ext cx="1754525" cy="27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0" marR="3080" lvl="0" indent="0" algn="ctr" defTabSz="914400" rtl="0" eaLnBrk="1" fontAlgn="auto" latinLnBrk="0" hangingPunct="1">
              <a:lnSpc>
                <a:spcPct val="101000"/>
              </a:lnSpc>
              <a:spcBef>
                <a:spcPts val="7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3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object 50">
            <a:extLst>
              <a:ext uri="{FF2B5EF4-FFF2-40B4-BE49-F238E27FC236}">
                <a16:creationId xmlns:a16="http://schemas.microsoft.com/office/drawing/2014/main" id="{CCC371A7-79DE-4005-BEA6-FDDD4191548A}"/>
              </a:ext>
            </a:extLst>
          </p:cNvPr>
          <p:cNvSpPr txBox="1"/>
          <p:nvPr/>
        </p:nvSpPr>
        <p:spPr>
          <a:xfrm>
            <a:off x="2283809" y="4100723"/>
            <a:ext cx="1379344" cy="317107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0" tIns="92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51.7K</a:t>
            </a:r>
          </a:p>
        </p:txBody>
      </p:sp>
      <p:sp>
        <p:nvSpPr>
          <p:cNvPr id="36" name="object 50">
            <a:extLst>
              <a:ext uri="{FF2B5EF4-FFF2-40B4-BE49-F238E27FC236}">
                <a16:creationId xmlns:a16="http://schemas.microsoft.com/office/drawing/2014/main" id="{250C2C3A-88A9-451D-B381-F36E7EE41886}"/>
              </a:ext>
            </a:extLst>
          </p:cNvPr>
          <p:cNvSpPr txBox="1"/>
          <p:nvPr/>
        </p:nvSpPr>
        <p:spPr>
          <a:xfrm>
            <a:off x="631386" y="4959587"/>
            <a:ext cx="1379344" cy="31710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9240" rIns="0" bIns="0" rtlCol="0">
            <a:spAutoFit/>
          </a:bodyPr>
          <a:lstStyle/>
          <a:p>
            <a:pPr algn="ctr">
              <a:defRPr/>
            </a:pPr>
            <a:r>
              <a:rPr lang="en-GB" sz="2000" b="1" spc="-64">
                <a:solidFill>
                  <a:srgbClr val="FFFFFF"/>
                </a:solidFill>
                <a:latin typeface="Gotham Bold"/>
              </a:rPr>
              <a:t>+55%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BCAB10-7664-4A54-980F-55CEFB4D98E9}"/>
              </a:ext>
            </a:extLst>
          </p:cNvPr>
          <p:cNvSpPr/>
          <p:nvPr/>
        </p:nvSpPr>
        <p:spPr>
          <a:xfrm>
            <a:off x="1248300" y="5132443"/>
            <a:ext cx="1754525" cy="27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0" marR="3080" lvl="0" indent="0" algn="ctr" defTabSz="914400" rtl="0" eaLnBrk="1" fontAlgn="auto" latinLnBrk="0" hangingPunct="1">
              <a:lnSpc>
                <a:spcPct val="101000"/>
              </a:lnSpc>
              <a:spcBef>
                <a:spcPts val="7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3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087DB75-2B41-49F7-945E-2856B174DBE8}"/>
              </a:ext>
            </a:extLst>
          </p:cNvPr>
          <p:cNvSpPr/>
          <p:nvPr/>
        </p:nvSpPr>
        <p:spPr>
          <a:xfrm>
            <a:off x="2912220" y="5073002"/>
            <a:ext cx="1754525" cy="27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0" marR="3080" lvl="0" indent="0" algn="ctr" defTabSz="914400" rtl="0" eaLnBrk="1" fontAlgn="auto" latinLnBrk="0" hangingPunct="1">
              <a:lnSpc>
                <a:spcPct val="101000"/>
              </a:lnSpc>
              <a:spcBef>
                <a:spcPts val="7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3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object 50">
            <a:extLst>
              <a:ext uri="{FF2B5EF4-FFF2-40B4-BE49-F238E27FC236}">
                <a16:creationId xmlns:a16="http://schemas.microsoft.com/office/drawing/2014/main" id="{70BE1E0E-7F24-4627-A1EB-E308D7514BD4}"/>
              </a:ext>
            </a:extLst>
          </p:cNvPr>
          <p:cNvSpPr txBox="1"/>
          <p:nvPr/>
        </p:nvSpPr>
        <p:spPr>
          <a:xfrm>
            <a:off x="2285988" y="4973889"/>
            <a:ext cx="1379344" cy="31710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9240" rIns="0" bIns="0" rtlCol="0">
            <a:spAutoFit/>
          </a:bodyPr>
          <a:lstStyle/>
          <a:p>
            <a:pPr algn="ctr">
              <a:defRPr/>
            </a:pPr>
            <a:r>
              <a:rPr lang="en-GB" sz="2000" b="1" spc="-64">
                <a:solidFill>
                  <a:srgbClr val="FFFFFF"/>
                </a:solidFill>
                <a:latin typeface="Gotham Bold"/>
              </a:rPr>
              <a:t>+11%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2C78114-CB65-4EC4-996B-841564790F8E}"/>
              </a:ext>
            </a:extLst>
          </p:cNvPr>
          <p:cNvSpPr/>
          <p:nvPr/>
        </p:nvSpPr>
        <p:spPr>
          <a:xfrm>
            <a:off x="4534024" y="5050224"/>
            <a:ext cx="1754525" cy="27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0" marR="3080" lvl="0" indent="0" algn="ctr" defTabSz="914400" rtl="0" eaLnBrk="1" fontAlgn="auto" latinLnBrk="0" hangingPunct="1">
              <a:lnSpc>
                <a:spcPct val="101000"/>
              </a:lnSpc>
              <a:spcBef>
                <a:spcPts val="7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3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E9E397B-B331-3343-B04E-CA14C511AF91}"/>
              </a:ext>
            </a:extLst>
          </p:cNvPr>
          <p:cNvSpPr/>
          <p:nvPr/>
        </p:nvSpPr>
        <p:spPr>
          <a:xfrm>
            <a:off x="2153388" y="2494645"/>
            <a:ext cx="1621617" cy="307777"/>
          </a:xfrm>
          <a:prstGeom prst="rect">
            <a:avLst/>
          </a:prstGeom>
          <a:grp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rgbClr val="FFFFFF"/>
                </a:solidFill>
                <a:latin typeface="Arial"/>
              </a:rPr>
              <a:t>TOTAL TICKETS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55FEF6D-26F5-BD4E-944C-780680B9958B}"/>
              </a:ext>
            </a:extLst>
          </p:cNvPr>
          <p:cNvSpPr/>
          <p:nvPr/>
        </p:nvSpPr>
        <p:spPr>
          <a:xfrm>
            <a:off x="611305" y="2484310"/>
            <a:ext cx="1542059" cy="307777"/>
          </a:xfrm>
          <a:prstGeom prst="rect">
            <a:avLst/>
          </a:prstGeom>
          <a:grp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rgbClr val="FFFFFF"/>
                </a:solidFill>
                <a:latin typeface="Arial"/>
              </a:rPr>
              <a:t>VIEWABILITY</a:t>
            </a:r>
          </a:p>
        </p:txBody>
      </p:sp>
      <p:sp>
        <p:nvSpPr>
          <p:cNvPr id="46" name="object 50">
            <a:extLst>
              <a:ext uri="{FF2B5EF4-FFF2-40B4-BE49-F238E27FC236}">
                <a16:creationId xmlns:a16="http://schemas.microsoft.com/office/drawing/2014/main" id="{7F20DC26-AB55-ED43-9CA2-5E8AFA737A02}"/>
              </a:ext>
            </a:extLst>
          </p:cNvPr>
          <p:cNvSpPr txBox="1">
            <a:spLocks noChangeAspect="1"/>
          </p:cNvSpPr>
          <p:nvPr/>
        </p:nvSpPr>
        <p:spPr>
          <a:xfrm>
            <a:off x="3894352" y="3329915"/>
            <a:ext cx="1720325" cy="224774"/>
          </a:xfrm>
          <a:prstGeom prst="rect">
            <a:avLst/>
          </a:prstGeom>
          <a:solidFill>
            <a:srgbClr val="29ADE3"/>
          </a:solidFill>
        </p:spPr>
        <p:txBody>
          <a:bodyPr vert="horz" wrap="square" lIns="0" tIns="924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OCT-DEC 2018</a:t>
            </a:r>
          </a:p>
        </p:txBody>
      </p:sp>
      <p:sp>
        <p:nvSpPr>
          <p:cNvPr id="47" name="object 50">
            <a:extLst>
              <a:ext uri="{FF2B5EF4-FFF2-40B4-BE49-F238E27FC236}">
                <a16:creationId xmlns:a16="http://schemas.microsoft.com/office/drawing/2014/main" id="{A4629EFA-964D-674A-967D-9765ADC9A6B2}"/>
              </a:ext>
            </a:extLst>
          </p:cNvPr>
          <p:cNvSpPr txBox="1">
            <a:spLocks noChangeAspect="1"/>
          </p:cNvSpPr>
          <p:nvPr/>
        </p:nvSpPr>
        <p:spPr>
          <a:xfrm>
            <a:off x="3878912" y="4125889"/>
            <a:ext cx="1735766" cy="224774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0" tIns="924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FFFF"/>
                </a:solidFill>
                <a:latin typeface="Gotham Bold"/>
              </a:rPr>
              <a:t>MAR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ld"/>
              </a:rPr>
              <a:t>-MAY 2019</a:t>
            </a:r>
          </a:p>
        </p:txBody>
      </p:sp>
      <p:sp>
        <p:nvSpPr>
          <p:cNvPr id="51" name="object 50">
            <a:extLst>
              <a:ext uri="{FF2B5EF4-FFF2-40B4-BE49-F238E27FC236}">
                <a16:creationId xmlns:a16="http://schemas.microsoft.com/office/drawing/2014/main" id="{1D771CEA-92B4-B04B-9E1D-8DA70777DAFC}"/>
              </a:ext>
            </a:extLst>
          </p:cNvPr>
          <p:cNvSpPr txBox="1">
            <a:spLocks noChangeAspect="1"/>
          </p:cNvSpPr>
          <p:nvPr/>
        </p:nvSpPr>
        <p:spPr>
          <a:xfrm>
            <a:off x="3894353" y="4997775"/>
            <a:ext cx="1789983" cy="224774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924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>
                <a:solidFill>
                  <a:srgbClr val="FFFFFF"/>
                </a:solidFill>
                <a:latin typeface="Gotham Bold"/>
              </a:rPr>
              <a:t>IMPROVEMENT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8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2" grpId="0" animBg="1"/>
      <p:bldP spid="35" grpId="0" animBg="1"/>
      <p:bldP spid="36" grpId="0" animBg="1"/>
      <p:bldP spid="40" grpId="0" animBg="1"/>
      <p:bldP spid="46" grpId="0" animBg="1"/>
      <p:bldP spid="47" grpId="0" animBg="1"/>
      <p:bldP spid="51" grpId="0" animBg="1"/>
    </p:bldLst>
  </p:timing>
</p:sld>
</file>

<file path=ppt/theme/theme1.xml><?xml version="1.0" encoding="utf-8"?>
<a:theme xmlns:a="http://schemas.openxmlformats.org/drawingml/2006/main" name="rajaampat">
  <a:themeElements>
    <a:clrScheme name="Custom 13">
      <a:dk1>
        <a:srgbClr val="304269"/>
      </a:dk1>
      <a:lt1>
        <a:srgbClr val="FFFFFF"/>
      </a:lt1>
      <a:dk2>
        <a:srgbClr val="304269"/>
      </a:dk2>
      <a:lt2>
        <a:srgbClr val="E8E8E8"/>
      </a:lt2>
      <a:accent1>
        <a:srgbClr val="29ADE3"/>
      </a:accent1>
      <a:accent2>
        <a:srgbClr val="92DCE5"/>
      </a:accent2>
      <a:accent3>
        <a:srgbClr val="F26101"/>
      </a:accent3>
      <a:accent4>
        <a:srgbClr val="B1C236"/>
      </a:accent4>
      <a:accent5>
        <a:srgbClr val="DBE584"/>
      </a:accent5>
      <a:accent6>
        <a:srgbClr val="F9A80B"/>
      </a:accent6>
      <a:hlink>
        <a:srgbClr val="29ADE3"/>
      </a:hlink>
      <a:folHlink>
        <a:srgbClr val="29ADE3"/>
      </a:folHlink>
    </a:clrScheme>
    <a:fontScheme name="Xaxis 2018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axis Template 2018 v4.2" id="{2D0498DC-13B3-4A7F-B72E-44AFBB74F724}" vid="{8AC2596E-F3F1-408F-B5BA-E4F2A7B961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Xaxis Template 2018 v4</Template>
  <TotalTime>1938</TotalTime>
  <Words>287</Words>
  <Application>Microsoft Macintosh PowerPoint</Application>
  <PresentationFormat>Widescreen</PresentationFormat>
  <Paragraphs>65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 Black</vt:lpstr>
      <vt:lpstr>Arial Bold</vt:lpstr>
      <vt:lpstr>Calibri</vt:lpstr>
      <vt:lpstr>Georgia</vt:lpstr>
      <vt:lpstr>Gotham Black</vt:lpstr>
      <vt:lpstr>Gotham Bold</vt:lpstr>
      <vt:lpstr>Gotham Medium</vt:lpstr>
      <vt:lpstr>rajaampat</vt:lpstr>
      <vt:lpstr>PowerPoint Presentation</vt:lpstr>
      <vt:lpstr>CHALLENGE</vt:lpstr>
      <vt:lpstr>PowerPoint Presentation</vt:lpstr>
      <vt:lpstr>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Anderson</dc:creator>
  <cp:lastModifiedBy>Jiamin Andrews</cp:lastModifiedBy>
  <cp:revision>27</cp:revision>
  <dcterms:created xsi:type="dcterms:W3CDTF">2018-06-20T14:03:11Z</dcterms:created>
  <dcterms:modified xsi:type="dcterms:W3CDTF">2019-09-16T17:35:28Z</dcterms:modified>
</cp:coreProperties>
</file>