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9"/>
  </p:notesMasterIdLst>
  <p:handoutMasterIdLst>
    <p:handoutMasterId r:id="rId10"/>
  </p:handoutMasterIdLst>
  <p:sldIdLst>
    <p:sldId id="265" r:id="rId5"/>
    <p:sldId id="266" r:id="rId6"/>
    <p:sldId id="267"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1D2432C3-5DDB-5B4B-ACF7-E1E059B9E257}">
          <p14:sldIdLst>
            <p14:sldId id="265"/>
            <p14:sldId id="266"/>
            <p14:sldId id="267"/>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Mergenthaler" initials="KM" lastIdx="9" clrIdx="0">
    <p:extLst>
      <p:ext uri="{19B8F6BF-5375-455C-9EA6-DF929625EA0E}">
        <p15:presenceInfo xmlns:p15="http://schemas.microsoft.com/office/powerpoint/2012/main" userId="S::kelly.mergenthaler@xaxis.com::403879a7-dab2-4e00-be45-c4d587e126b9" providerId="AD"/>
      </p:ext>
    </p:extLst>
  </p:cmAuthor>
  <p:cmAuthor id="2" name="Leanne Mackee" initials="LM" lastIdx="2" clrIdx="1">
    <p:extLst>
      <p:ext uri="{19B8F6BF-5375-455C-9EA6-DF929625EA0E}">
        <p15:presenceInfo xmlns:p15="http://schemas.microsoft.com/office/powerpoint/2012/main" userId="S::leanne.mackee@xaxis.com::219cb77b-16e8-4b87-bd47-f46d0204cb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373"/>
    <a:srgbClr val="DE0000"/>
    <a:srgbClr val="56A9DD"/>
    <a:srgbClr val="2C3E50"/>
    <a:srgbClr val="B2B2B2"/>
    <a:srgbClr val="304269"/>
    <a:srgbClr val="8CD514"/>
    <a:srgbClr val="FD4F50"/>
    <a:srgbClr val="B3D236"/>
    <a:srgbClr val="F39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976D2-D71A-B049-A2AE-404E48264970}" v="1" dt="2021-01-29T10:29:29.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5" autoAdjust="0"/>
    <p:restoredTop sz="74594" autoAdjust="0"/>
  </p:normalViewPr>
  <p:slideViewPr>
    <p:cSldViewPr snapToGrid="0">
      <p:cViewPr varScale="1">
        <p:scale>
          <a:sx n="117" d="100"/>
          <a:sy n="117" d="100"/>
        </p:scale>
        <p:origin x="432" y="176"/>
      </p:cViewPr>
      <p:guideLst/>
    </p:cSldViewPr>
  </p:slideViewPr>
  <p:outlineViewPr>
    <p:cViewPr>
      <p:scale>
        <a:sx n="33" d="100"/>
        <a:sy n="33" d="100"/>
      </p:scale>
      <p:origin x="0" y="-424"/>
    </p:cViewPr>
  </p:outlineViewPr>
  <p:notesTextViewPr>
    <p:cViewPr>
      <p:scale>
        <a:sx n="3" d="2"/>
        <a:sy n="3" d="2"/>
      </p:scale>
      <p:origin x="0" y="0"/>
    </p:cViewPr>
  </p:notesTextViewPr>
  <p:sorterViewPr>
    <p:cViewPr>
      <p:scale>
        <a:sx n="30" d="100"/>
        <a:sy n="30" d="100"/>
      </p:scale>
      <p:origin x="0" y="0"/>
    </p:cViewPr>
  </p:sorterViewPr>
  <p:notesViewPr>
    <p:cSldViewPr snapToGrid="0">
      <p:cViewPr varScale="1">
        <p:scale>
          <a:sx n="105" d="100"/>
          <a:sy n="105" d="100"/>
        </p:scale>
        <p:origin x="2442"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D3B6-9E4D-ACAB-6CC025603CEF}"/>
              </c:ext>
            </c:extLst>
          </c:dPt>
          <c:cat>
            <c:strRef>
              <c:f>Sheet1!$A$2:$A$3</c:f>
              <c:strCache>
                <c:ptCount val="2"/>
                <c:pt idx="0">
                  <c:v>Category 1</c:v>
                </c:pt>
                <c:pt idx="1">
                  <c:v>Category 2</c:v>
                </c:pt>
              </c:strCache>
            </c:strRef>
          </c:cat>
          <c:val>
            <c:numRef>
              <c:f>Sheet1!$B$2:$B$3</c:f>
              <c:numCache>
                <c:formatCode>General</c:formatCode>
                <c:ptCount val="2"/>
                <c:pt idx="0">
                  <c:v>100</c:v>
                </c:pt>
                <c:pt idx="1">
                  <c:v>300</c:v>
                </c:pt>
              </c:numCache>
            </c:numRef>
          </c:val>
          <c:extLst>
            <c:ext xmlns:c16="http://schemas.microsoft.com/office/drawing/2014/chart" uri="{C3380CC4-5D6E-409C-BE32-E72D297353CC}">
              <c16:uniqueId val="{00000000-D3B6-9E4D-ACAB-6CC025603CEF}"/>
            </c:ext>
          </c:extLst>
        </c:ser>
        <c:dLbls>
          <c:showLegendKey val="0"/>
          <c:showVal val="0"/>
          <c:showCatName val="0"/>
          <c:showSerName val="0"/>
          <c:showPercent val="0"/>
          <c:showBubbleSize val="0"/>
        </c:dLbls>
        <c:gapWidth val="60"/>
        <c:overlap val="-32"/>
        <c:axId val="1523036239"/>
        <c:axId val="1523106063"/>
      </c:barChart>
      <c:catAx>
        <c:axId val="1523036239"/>
        <c:scaling>
          <c:orientation val="minMax"/>
        </c:scaling>
        <c:delete val="1"/>
        <c:axPos val="b"/>
        <c:numFmt formatCode="General" sourceLinked="1"/>
        <c:majorTickMark val="none"/>
        <c:minorTickMark val="none"/>
        <c:tickLblPos val="nextTo"/>
        <c:crossAx val="1523106063"/>
        <c:crosses val="autoZero"/>
        <c:auto val="1"/>
        <c:lblAlgn val="ctr"/>
        <c:lblOffset val="100"/>
        <c:noMultiLvlLbl val="0"/>
      </c:catAx>
      <c:valAx>
        <c:axId val="1523106063"/>
        <c:scaling>
          <c:orientation val="minMax"/>
        </c:scaling>
        <c:delete val="1"/>
        <c:axPos val="l"/>
        <c:numFmt formatCode="General" sourceLinked="1"/>
        <c:majorTickMark val="none"/>
        <c:minorTickMark val="none"/>
        <c:tickLblPos val="nextTo"/>
        <c:crossAx val="15230362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75E01B-B353-4705-B3B3-A985D290C5C9}" type="slidenum">
              <a:rPr lang="en-US" smtClean="0"/>
              <a:t>‹#›</a:t>
            </a:fld>
            <a:endParaRPr lang="en-US"/>
          </a:p>
        </p:txBody>
      </p:sp>
      <p:sp>
        <p:nvSpPr>
          <p:cNvPr id="3" name="Date Placeholder 2">
            <a:extLst>
              <a:ext uri="{FF2B5EF4-FFF2-40B4-BE49-F238E27FC236}">
                <a16:creationId xmlns:a16="http://schemas.microsoft.com/office/drawing/2014/main" id="{AA1C5EDB-AF7F-441E-B3BF-C3C95C73AF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E9675B-9A93-4288-A76E-66954263224F}" type="datetimeFigureOut">
              <a:rPr lang="en-US" smtClean="0"/>
              <a:t>1/29/21</a:t>
            </a:fld>
            <a:endParaRPr lang="en-US"/>
          </a:p>
        </p:txBody>
      </p:sp>
    </p:spTree>
    <p:extLst>
      <p:ext uri="{BB962C8B-B14F-4D97-AF65-F5344CB8AC3E}">
        <p14:creationId xmlns:p14="http://schemas.microsoft.com/office/powerpoint/2010/main" val="227031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AF4DB-4C47-4782-A2E4-AF0DC385DFEF}" type="datetimeFigureOut">
              <a:rPr lang="en-US" smtClean="0"/>
              <a:t>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B52D5-0F10-409C-88A1-07E8733E16BA}" type="slidenum">
              <a:rPr lang="en-US" smtClean="0"/>
              <a:t>‹#›</a:t>
            </a:fld>
            <a:endParaRPr lang="en-US"/>
          </a:p>
        </p:txBody>
      </p:sp>
    </p:spTree>
    <p:extLst>
      <p:ext uri="{BB962C8B-B14F-4D97-AF65-F5344CB8AC3E}">
        <p14:creationId xmlns:p14="http://schemas.microsoft.com/office/powerpoint/2010/main" val="196897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This an overview slide. This is not meant to an exhaustive summary of the entire case, just top level details. You should go into depth on the slides after this. </a:t>
            </a:r>
            <a:r>
              <a:rPr lang="en-US" sz="1200" b="0" i="0" kern="1200" dirty="0">
                <a:solidFill>
                  <a:schemeClr val="tx1"/>
                </a:solidFill>
                <a:effectLst/>
                <a:latin typeface="+mn-lt"/>
                <a:ea typeface="+mn-ea"/>
                <a:cs typeface="+mn-cs"/>
              </a:rPr>
              <a:t>High-resolution logos and images ALWAYS matter.  Any stats  should be in comparison to a client benchmark. Look at examples. </a:t>
            </a:r>
            <a:br>
              <a:rPr lang="en-US" dirty="0"/>
            </a:br>
            <a:endParaRPr lang="en-US" dirty="0"/>
          </a:p>
        </p:txBody>
      </p:sp>
      <p:sp>
        <p:nvSpPr>
          <p:cNvPr id="4" name="Slide Number Placeholder 3"/>
          <p:cNvSpPr>
            <a:spLocks noGrp="1"/>
          </p:cNvSpPr>
          <p:nvPr>
            <p:ph type="sldNum" sz="quarter" idx="5"/>
          </p:nvPr>
        </p:nvSpPr>
        <p:spPr/>
        <p:txBody>
          <a:bodyPr/>
          <a:lstStyle/>
          <a:p>
            <a:fld id="{672B52D5-0F10-409C-88A1-07E8733E16BA}" type="slidenum">
              <a:rPr lang="en-US" smtClean="0"/>
              <a:t>1</a:t>
            </a:fld>
            <a:endParaRPr lang="en-US"/>
          </a:p>
        </p:txBody>
      </p:sp>
    </p:spTree>
    <p:extLst>
      <p:ext uri="{BB962C8B-B14F-4D97-AF65-F5344CB8AC3E}">
        <p14:creationId xmlns:p14="http://schemas.microsoft.com/office/powerpoint/2010/main" val="401529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want to introduce and expand on the main challenges the client was facing. The challenge here should not the the </a:t>
            </a:r>
            <a:r>
              <a:rPr lang="en-US" dirty="0" err="1"/>
              <a:t>Xaxis’s</a:t>
            </a:r>
            <a:r>
              <a:rPr lang="en-US" dirty="0"/>
              <a:t> challenge but rather the CLIENT’s challenge. Why did the client come to Xaxis? </a:t>
            </a:r>
          </a:p>
          <a:p>
            <a:endParaRPr lang="en-US" dirty="0"/>
          </a:p>
          <a:p>
            <a:r>
              <a:rPr lang="en-US" dirty="0"/>
              <a:t>The key here is to create a compelling story. Don’t just list the challenges; go a little deeper into the impact the challenges were having on their overall business.</a:t>
            </a:r>
          </a:p>
          <a:p>
            <a:endParaRPr lang="en-US" dirty="0"/>
          </a:p>
          <a:p>
            <a:r>
              <a:rPr lang="en-US" dirty="0"/>
              <a:t>Explain why it was important to solve them, why and how they were impacting the client, and to what degree. Do this with two or three key challenges, as long as they tell a specific story related to the solution.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52D5-0F10-409C-88A1-07E8733E16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9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section, document the journey to the solution and the results. This section adds depth and credibility to your story. This is where you showcase the product or service as the answer to the customer’s challenges. </a:t>
            </a:r>
            <a:br>
              <a:rPr lang="en-US" dirty="0"/>
            </a:br>
            <a:br>
              <a:rPr lang="en-US" dirty="0"/>
            </a:br>
            <a:r>
              <a:rPr lang="en-US" dirty="0"/>
              <a:t>Explain how the product or service was implemented. The key to this section is to paint an accurate picture with word. It’s rare for an implementation to go 100% perfectly. So, to boost the authenticity of this section, document how the implementation went — warts and all — and then how the company overcame it. This will make the story more believable and compelling.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52D5-0F10-409C-88A1-07E8733E16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49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detail how well the product or service solved the mentioned challenges. Focus on results metrics (tables, charts, increases in production, efficiency, revenue, etc.) that are both specific and relevant to the target audience. Say what was achieved and how.</a:t>
            </a:r>
          </a:p>
          <a:p>
            <a:r>
              <a:rPr lang="en-US" dirty="0"/>
              <a:t>Explain why the results are important to the customer and the impact they’ve had, both specific to the department the results were achieved in and the impact on the overall business.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52D5-0F10-409C-88A1-07E8733E16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258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ver Layout">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5C5E4-19EA-41D1-9BF7-F85CD5BCE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93300" y="2255439"/>
            <a:ext cx="2744646" cy="2347122"/>
          </a:xfrm>
          <a:prstGeom prst="rect">
            <a:avLst/>
          </a:prstGeom>
        </p:spPr>
      </p:pic>
      <p:sp>
        <p:nvSpPr>
          <p:cNvPr id="10" name="Title 7">
            <a:extLst>
              <a:ext uri="{FF2B5EF4-FFF2-40B4-BE49-F238E27FC236}">
                <a16:creationId xmlns:a16="http://schemas.microsoft.com/office/drawing/2014/main" id="{2CFD5D41-F2BB-4267-ADFB-F990B6347AF5}"/>
              </a:ext>
            </a:extLst>
          </p:cNvPr>
          <p:cNvSpPr>
            <a:spLocks noGrp="1"/>
          </p:cNvSpPr>
          <p:nvPr>
            <p:ph type="title" hasCustomPrompt="1"/>
          </p:nvPr>
        </p:nvSpPr>
        <p:spPr>
          <a:xfrm>
            <a:off x="550371" y="4055021"/>
            <a:ext cx="6907839" cy="979179"/>
          </a:xfrm>
        </p:spPr>
        <p:txBody>
          <a:bodyPr>
            <a:noAutofit/>
          </a:bodyPr>
          <a:lstStyle>
            <a:lvl1pPr>
              <a:defRPr sz="4000">
                <a:solidFill>
                  <a:schemeClr val="bg1"/>
                </a:solidFill>
              </a:defRPr>
            </a:lvl1pPr>
          </a:lstStyle>
          <a:p>
            <a:r>
              <a:rPr lang="en-US" dirty="0"/>
              <a:t>CLICK TO EDIT MASTER TITLE STYLE</a:t>
            </a:r>
          </a:p>
        </p:txBody>
      </p:sp>
      <p:sp>
        <p:nvSpPr>
          <p:cNvPr id="11" name="TextBox 10">
            <a:extLst>
              <a:ext uri="{FF2B5EF4-FFF2-40B4-BE49-F238E27FC236}">
                <a16:creationId xmlns:a16="http://schemas.microsoft.com/office/drawing/2014/main" id="{9B0FA02F-5CB5-461D-BD23-2C6541DD57AE}"/>
              </a:ext>
            </a:extLst>
          </p:cNvPr>
          <p:cNvSpPr txBox="1"/>
          <p:nvPr userDrawn="1"/>
        </p:nvSpPr>
        <p:spPr>
          <a:xfrm>
            <a:off x="619710" y="6538914"/>
            <a:ext cx="7216880" cy="157992"/>
          </a:xfrm>
          <a:prstGeom prst="rect">
            <a:avLst/>
          </a:prstGeom>
          <a:noFill/>
        </p:spPr>
        <p:txBody>
          <a:bodyPr wrap="square" lIns="0" tIns="0" rIns="0" bIns="0" rtlCol="0">
            <a:spAutoFit/>
          </a:bodyPr>
          <a:lstStyle/>
          <a:p>
            <a:pPr>
              <a:lnSpc>
                <a:spcPts val="1400"/>
              </a:lnSpc>
              <a:defRPr/>
            </a:pPr>
            <a:r>
              <a:rPr lang="en-US" sz="800" dirty="0">
                <a:solidFill>
                  <a:srgbClr val="B2B2B2"/>
                </a:solidFill>
                <a:latin typeface="Arial"/>
                <a:ea typeface="Arial"/>
                <a:cs typeface="Arial"/>
              </a:rPr>
              <a:t>Confidential and proprietary. Copyright © 2018 Xaxis Inc. All rights reserved. Distribution without permission is prohibited. </a:t>
            </a:r>
          </a:p>
        </p:txBody>
      </p:sp>
      <p:sp>
        <p:nvSpPr>
          <p:cNvPr id="12" name="Title 7">
            <a:extLst>
              <a:ext uri="{FF2B5EF4-FFF2-40B4-BE49-F238E27FC236}">
                <a16:creationId xmlns:a16="http://schemas.microsoft.com/office/drawing/2014/main" id="{EE0594A0-D6E1-4119-A191-5F16180E3A86}"/>
              </a:ext>
            </a:extLst>
          </p:cNvPr>
          <p:cNvSpPr txBox="1">
            <a:spLocks/>
          </p:cNvSpPr>
          <p:nvPr userDrawn="1"/>
        </p:nvSpPr>
        <p:spPr>
          <a:xfrm>
            <a:off x="550371" y="5204713"/>
            <a:ext cx="7472501" cy="457942"/>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800" kern="1200" spc="200" baseline="0">
                <a:solidFill>
                  <a:schemeClr val="bg1"/>
                </a:solidFill>
                <a:latin typeface="+mj-lt"/>
                <a:ea typeface="+mj-ea"/>
                <a:cs typeface="+mj-cs"/>
              </a:defRPr>
            </a:lvl1pPr>
          </a:lstStyle>
          <a:p>
            <a:r>
              <a:rPr lang="en-US" sz="1400" spc="300" dirty="0">
                <a:solidFill>
                  <a:schemeClr val="accent1"/>
                </a:solidFill>
                <a:latin typeface="Arial Bold" panose="020B0704020202020204" pitchFamily="34" charset="0"/>
                <a:cs typeface="Arial Bold" panose="020B0704020202020204" pitchFamily="34" charset="0"/>
              </a:rPr>
              <a:t>CLICK TO EDIT MASTER TITLE STYLE</a:t>
            </a:r>
          </a:p>
        </p:txBody>
      </p:sp>
    </p:spTree>
    <p:extLst>
      <p:ext uri="{BB962C8B-B14F-4D97-AF65-F5344CB8AC3E}">
        <p14:creationId xmlns:p14="http://schemas.microsoft.com/office/powerpoint/2010/main" val="12836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Divider Sub Title Layout 1">
    <p:bg>
      <p:bgPr>
        <a:solidFill>
          <a:schemeClr val="tx1"/>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5F149E35-0A58-4305-9774-12A7CD55BFB8}"/>
              </a:ext>
            </a:extLst>
          </p:cNvPr>
          <p:cNvSpPr txBox="1">
            <a:spLocks/>
          </p:cNvSpPr>
          <p:nvPr userDrawn="1"/>
        </p:nvSpPr>
        <p:spPr>
          <a:xfrm>
            <a:off x="1194203" y="2555364"/>
            <a:ext cx="6859551" cy="1160318"/>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spc="0" baseline="0">
                <a:solidFill>
                  <a:schemeClr val="tx1"/>
                </a:solidFill>
                <a:latin typeface="+mj-lt"/>
                <a:ea typeface="+mj-ea"/>
                <a:cs typeface="+mj-cs"/>
              </a:defRPr>
            </a:lvl1pPr>
          </a:lstStyle>
          <a:p>
            <a:r>
              <a:rPr lang="en-US" sz="4000" dirty="0">
                <a:solidFill>
                  <a:schemeClr val="bg1"/>
                </a:solidFill>
              </a:rPr>
              <a:t>CLICK TO EDIT MASTER TITLE STYLE</a:t>
            </a:r>
          </a:p>
        </p:txBody>
      </p:sp>
      <p:sp>
        <p:nvSpPr>
          <p:cNvPr id="12" name="Rectangle 11">
            <a:extLst>
              <a:ext uri="{FF2B5EF4-FFF2-40B4-BE49-F238E27FC236}">
                <a16:creationId xmlns:a16="http://schemas.microsoft.com/office/drawing/2014/main" id="{0A7450B6-EC27-44A5-B7F6-683D32F6CB23}"/>
              </a:ext>
            </a:extLst>
          </p:cNvPr>
          <p:cNvSpPr/>
          <p:nvPr userDrawn="1"/>
        </p:nvSpPr>
        <p:spPr>
          <a:xfrm>
            <a:off x="919426" y="2649434"/>
            <a:ext cx="125604" cy="97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EF05746-44A4-4EB2-81D2-80D5AD01A0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0727" y="2296048"/>
            <a:ext cx="1963308" cy="1678950"/>
          </a:xfrm>
          <a:prstGeom prst="rect">
            <a:avLst/>
          </a:prstGeom>
        </p:spPr>
      </p:pic>
    </p:spTree>
    <p:extLst>
      <p:ext uri="{BB962C8B-B14F-4D97-AF65-F5344CB8AC3E}">
        <p14:creationId xmlns:p14="http://schemas.microsoft.com/office/powerpoint/2010/main" val="37520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and Content Layout 1">
    <p:bg>
      <p:bgPr>
        <a:solidFill>
          <a:schemeClr val="tx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p:spPr>
        <p:txBody>
          <a:bodyPr>
            <a:normAutofit/>
          </a:bodyPr>
          <a:lstStyle>
            <a:lvl1pPr>
              <a:defRPr sz="1500">
                <a:solidFill>
                  <a:srgbClr val="00B0F0"/>
                </a:solidFill>
              </a:defRPr>
            </a:lvl1pPr>
          </a:lstStyle>
          <a:p>
            <a:r>
              <a:rPr lang="en-US"/>
              <a:t>Click icon to add picture</a:t>
            </a:r>
            <a:endParaRPr lang="id-ID"/>
          </a:p>
        </p:txBody>
      </p:sp>
      <p:sp>
        <p:nvSpPr>
          <p:cNvPr id="2" name="Title 1">
            <a:extLst>
              <a:ext uri="{FF2B5EF4-FFF2-40B4-BE49-F238E27FC236}">
                <a16:creationId xmlns:a16="http://schemas.microsoft.com/office/drawing/2014/main" id="{EA6B96BB-36AD-4FAB-B89A-E2CAF45E64C6}"/>
              </a:ext>
            </a:extLst>
          </p:cNvPr>
          <p:cNvSpPr>
            <a:spLocks noGrp="1"/>
          </p:cNvSpPr>
          <p:nvPr>
            <p:ph type="title" hasCustomPrompt="1"/>
          </p:nvPr>
        </p:nvSpPr>
        <p:spPr>
          <a:xfrm>
            <a:off x="6727751" y="1311933"/>
            <a:ext cx="4315387" cy="1160318"/>
          </a:xfrm>
        </p:spPr>
        <p:txBody>
          <a:bodyPr>
            <a:noAutofit/>
          </a:bodyPr>
          <a:lstStyle>
            <a:lvl1pPr>
              <a:defRPr sz="320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BB659587-55BA-4E43-B43F-D7DF310C3CE7}"/>
              </a:ext>
            </a:extLst>
          </p:cNvPr>
          <p:cNvSpPr>
            <a:spLocks noGrp="1"/>
          </p:cNvSpPr>
          <p:nvPr>
            <p:ph type="body" sz="quarter" idx="11"/>
          </p:nvPr>
        </p:nvSpPr>
        <p:spPr>
          <a:xfrm>
            <a:off x="6732588" y="2843213"/>
            <a:ext cx="4356100" cy="1854200"/>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pic>
        <p:nvPicPr>
          <p:cNvPr id="11" name="Picture 10" descr="A close up of a logo&#10;&#10;Description generated with very high confidence">
            <a:extLst>
              <a:ext uri="{FF2B5EF4-FFF2-40B4-BE49-F238E27FC236}">
                <a16:creationId xmlns:a16="http://schemas.microsoft.com/office/drawing/2014/main" id="{6C205337-8FB2-453E-81FF-721527A21E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4435" y="6184117"/>
            <a:ext cx="403874" cy="481263"/>
          </a:xfrm>
          <a:prstGeom prst="rect">
            <a:avLst/>
          </a:prstGeom>
        </p:spPr>
      </p:pic>
      <p:sp>
        <p:nvSpPr>
          <p:cNvPr id="12" name="Slide Number Placeholder 5">
            <a:extLst>
              <a:ext uri="{FF2B5EF4-FFF2-40B4-BE49-F238E27FC236}">
                <a16:creationId xmlns:a16="http://schemas.microsoft.com/office/drawing/2014/main" id="{A9656095-1971-41A0-B261-39C5C12BE01C}"/>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chemeClr val="bg1"/>
                </a:solidFill>
              </a:defRPr>
            </a:lvl1pPr>
          </a:lstStyle>
          <a:p>
            <a:fld id="{AD00595D-2CC8-4B1A-B897-8501BAC5B107}" type="slidenum">
              <a:rPr lang="en-GB" smtClean="0"/>
              <a:pPr/>
              <a:t>‹#›</a:t>
            </a:fld>
            <a:endParaRPr lang="en-GB"/>
          </a:p>
        </p:txBody>
      </p:sp>
    </p:spTree>
    <p:extLst>
      <p:ext uri="{BB962C8B-B14F-4D97-AF65-F5344CB8AC3E}">
        <p14:creationId xmlns:p14="http://schemas.microsoft.com/office/powerpoint/2010/main" val="17157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and Content Layout 2">
    <p:bg>
      <p:bgPr>
        <a:solidFill>
          <a:schemeClr val="tx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155267" y="0"/>
            <a:ext cx="6036733" cy="6858000"/>
          </a:xfrm>
        </p:spPr>
        <p:txBody>
          <a:bodyPr>
            <a:normAutofit/>
          </a:bodyPr>
          <a:lstStyle>
            <a:lvl1pPr>
              <a:defRPr sz="1500">
                <a:solidFill>
                  <a:srgbClr val="00B0F0"/>
                </a:solidFill>
              </a:defRPr>
            </a:lvl1pPr>
          </a:lstStyle>
          <a:p>
            <a:r>
              <a:rPr lang="en-US"/>
              <a:t>Click icon to add picture</a:t>
            </a:r>
            <a:endParaRPr lang="id-ID"/>
          </a:p>
        </p:txBody>
      </p:sp>
      <p:pic>
        <p:nvPicPr>
          <p:cNvPr id="10" name="Picture 9" descr="A close up of a logo&#10;&#10;Description generated with very high confidence">
            <a:extLst>
              <a:ext uri="{FF2B5EF4-FFF2-40B4-BE49-F238E27FC236}">
                <a16:creationId xmlns:a16="http://schemas.microsoft.com/office/drawing/2014/main" id="{EA43499D-B627-44D3-BAB2-DBF5CD6213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846" y="6184117"/>
            <a:ext cx="403874" cy="481263"/>
          </a:xfrm>
          <a:prstGeom prst="rect">
            <a:avLst/>
          </a:prstGeom>
        </p:spPr>
      </p:pic>
      <p:sp>
        <p:nvSpPr>
          <p:cNvPr id="11" name="Slide Number Placeholder 5">
            <a:extLst>
              <a:ext uri="{FF2B5EF4-FFF2-40B4-BE49-F238E27FC236}">
                <a16:creationId xmlns:a16="http://schemas.microsoft.com/office/drawing/2014/main" id="{655A6EC7-A7D0-46E2-AC08-211C4001745A}"/>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chemeClr val="bg1"/>
                </a:solidFill>
              </a:defRPr>
            </a:lvl1pPr>
          </a:lstStyle>
          <a:p>
            <a:fld id="{AD00595D-2CC8-4B1A-B897-8501BAC5B107}" type="slidenum">
              <a:rPr lang="en-GB" smtClean="0"/>
              <a:pPr/>
              <a:t>‹#›</a:t>
            </a:fld>
            <a:endParaRPr lang="en-GB"/>
          </a:p>
        </p:txBody>
      </p:sp>
      <p:sp>
        <p:nvSpPr>
          <p:cNvPr id="12" name="Title 1">
            <a:extLst>
              <a:ext uri="{FF2B5EF4-FFF2-40B4-BE49-F238E27FC236}">
                <a16:creationId xmlns:a16="http://schemas.microsoft.com/office/drawing/2014/main" id="{B2839FA9-F297-47E2-B85B-55E50F423BFE}"/>
              </a:ext>
            </a:extLst>
          </p:cNvPr>
          <p:cNvSpPr>
            <a:spLocks noGrp="1"/>
          </p:cNvSpPr>
          <p:nvPr>
            <p:ph type="title" hasCustomPrompt="1"/>
          </p:nvPr>
        </p:nvSpPr>
        <p:spPr>
          <a:xfrm>
            <a:off x="1025312" y="1311933"/>
            <a:ext cx="4315387" cy="1160318"/>
          </a:xfrm>
        </p:spPr>
        <p:txBody>
          <a:bodyPr>
            <a:noAutofit/>
          </a:bodyPr>
          <a:lstStyle>
            <a:lvl1pPr>
              <a:defRPr sz="3200">
                <a:solidFill>
                  <a:schemeClr val="bg1"/>
                </a:solidFill>
              </a:defRPr>
            </a:lvl1pPr>
          </a:lstStyle>
          <a:p>
            <a:r>
              <a:rPr lang="en-US" dirty="0"/>
              <a:t>CLICK TO EDIT MASTER TITLE STYLE</a:t>
            </a:r>
          </a:p>
        </p:txBody>
      </p:sp>
      <p:sp>
        <p:nvSpPr>
          <p:cNvPr id="13" name="Text Placeholder 9">
            <a:extLst>
              <a:ext uri="{FF2B5EF4-FFF2-40B4-BE49-F238E27FC236}">
                <a16:creationId xmlns:a16="http://schemas.microsoft.com/office/drawing/2014/main" id="{741998FC-CCF4-43E8-A29D-A5382D119893}"/>
              </a:ext>
            </a:extLst>
          </p:cNvPr>
          <p:cNvSpPr>
            <a:spLocks noGrp="1"/>
          </p:cNvSpPr>
          <p:nvPr>
            <p:ph type="body" sz="quarter" idx="11"/>
          </p:nvPr>
        </p:nvSpPr>
        <p:spPr>
          <a:xfrm>
            <a:off x="1030149" y="2843213"/>
            <a:ext cx="4356100" cy="1854200"/>
          </a:xfr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5787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ase Study Summar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5480B7-6C2C-4907-986D-AD897560DD40}"/>
              </a:ext>
            </a:extLst>
          </p:cNvPr>
          <p:cNvSpPr/>
          <p:nvPr userDrawn="1"/>
        </p:nvSpPr>
        <p:spPr>
          <a:xfrm>
            <a:off x="0" y="0"/>
            <a:ext cx="12192000" cy="4416251"/>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84866-F459-4881-BE2E-CFD4D18CCBC1}"/>
              </a:ext>
            </a:extLst>
          </p:cNvPr>
          <p:cNvSpPr>
            <a:spLocks noGrp="1"/>
          </p:cNvSpPr>
          <p:nvPr>
            <p:ph type="title" hasCustomPrompt="1"/>
          </p:nvPr>
        </p:nvSpPr>
        <p:spPr>
          <a:xfrm>
            <a:off x="671689" y="588452"/>
            <a:ext cx="5372395" cy="1038976"/>
          </a:xfrm>
        </p:spPr>
        <p:txBody>
          <a:bodyPr/>
          <a:lstStyle>
            <a:lvl1pPr>
              <a:defRPr>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F8758848-A550-4AA7-A2CF-A741DB516331}"/>
              </a:ext>
            </a:extLst>
          </p:cNvPr>
          <p:cNvSpPr/>
          <p:nvPr userDrawn="1"/>
        </p:nvSpPr>
        <p:spPr>
          <a:xfrm>
            <a:off x="453045" y="3241964"/>
            <a:ext cx="3578628" cy="3075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9C2EF5C-B798-4AD5-ABBD-FD8EB8D301E1}"/>
              </a:ext>
            </a:extLst>
          </p:cNvPr>
          <p:cNvSpPr/>
          <p:nvPr userDrawn="1"/>
        </p:nvSpPr>
        <p:spPr>
          <a:xfrm>
            <a:off x="4280476" y="3241964"/>
            <a:ext cx="3619576" cy="3075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C7E5B8-9CA0-4327-90FC-EA7D1BFD057C}"/>
              </a:ext>
            </a:extLst>
          </p:cNvPr>
          <p:cNvSpPr/>
          <p:nvPr userDrawn="1"/>
        </p:nvSpPr>
        <p:spPr>
          <a:xfrm>
            <a:off x="8160328" y="3241964"/>
            <a:ext cx="3578628" cy="30757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8E754EB-218A-4C89-B2AA-1E15C5DFD1FA}"/>
              </a:ext>
            </a:extLst>
          </p:cNvPr>
          <p:cNvSpPr>
            <a:spLocks noGrp="1"/>
          </p:cNvSpPr>
          <p:nvPr>
            <p:ph type="body" sz="quarter" idx="10" hasCustomPrompt="1"/>
          </p:nvPr>
        </p:nvSpPr>
        <p:spPr>
          <a:xfrm>
            <a:off x="671513" y="1703388"/>
            <a:ext cx="6142037" cy="612775"/>
          </a:xfrm>
        </p:spPr>
        <p:txBody>
          <a:bodyPr>
            <a:normAutofit/>
          </a:bodyPr>
          <a:lstStyle>
            <a:lvl1pPr marL="0" indent="0">
              <a:buNone/>
              <a:defRPr sz="1400" spc="100" baseline="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INTERNAL USE ONLY | DATE | XAXIS REGION</a:t>
            </a:r>
          </a:p>
        </p:txBody>
      </p:sp>
      <p:sp>
        <p:nvSpPr>
          <p:cNvPr id="9" name="Picture Placeholder 8">
            <a:extLst>
              <a:ext uri="{FF2B5EF4-FFF2-40B4-BE49-F238E27FC236}">
                <a16:creationId xmlns:a16="http://schemas.microsoft.com/office/drawing/2014/main" id="{D8572663-5307-4539-81C4-6B6D2FE25B00}"/>
              </a:ext>
            </a:extLst>
          </p:cNvPr>
          <p:cNvSpPr>
            <a:spLocks noGrp="1"/>
          </p:cNvSpPr>
          <p:nvPr>
            <p:ph type="pic" sz="quarter" idx="11" hasCustomPrompt="1"/>
          </p:nvPr>
        </p:nvSpPr>
        <p:spPr>
          <a:xfrm>
            <a:off x="0" y="0"/>
            <a:ext cx="12192000" cy="4964113"/>
          </a:xfrm>
          <a:noFill/>
        </p:spPr>
        <p:txBody>
          <a:bodyPr>
            <a:normAutofit/>
          </a:bodyPr>
          <a:lstStyle>
            <a:lvl1pPr>
              <a:defRPr sz="1400"/>
            </a:lvl1pPr>
          </a:lstStyle>
          <a:p>
            <a:r>
              <a:rPr lang="en-US" dirty="0"/>
              <a:t>INSERT PICTURE AND SEND TO BACK</a:t>
            </a:r>
          </a:p>
        </p:txBody>
      </p:sp>
      <p:sp>
        <p:nvSpPr>
          <p:cNvPr id="11" name="TextBox 10">
            <a:extLst>
              <a:ext uri="{FF2B5EF4-FFF2-40B4-BE49-F238E27FC236}">
                <a16:creationId xmlns:a16="http://schemas.microsoft.com/office/drawing/2014/main" id="{EB928320-A70C-4754-9C99-E6F4579457F7}"/>
              </a:ext>
            </a:extLst>
          </p:cNvPr>
          <p:cNvSpPr txBox="1"/>
          <p:nvPr userDrawn="1"/>
        </p:nvSpPr>
        <p:spPr>
          <a:xfrm>
            <a:off x="679351" y="3508448"/>
            <a:ext cx="2470387" cy="400110"/>
          </a:xfrm>
          <a:prstGeom prst="rect">
            <a:avLst/>
          </a:prstGeom>
          <a:noFill/>
        </p:spPr>
        <p:txBody>
          <a:bodyPr wrap="square" rtlCol="0">
            <a:spAutoFit/>
          </a:bodyPr>
          <a:lstStyle/>
          <a:p>
            <a:r>
              <a:rPr lang="en-US" sz="2000" dirty="0">
                <a:latin typeface="+mj-lt"/>
              </a:rPr>
              <a:t>THE GOALS</a:t>
            </a:r>
          </a:p>
        </p:txBody>
      </p:sp>
      <p:sp>
        <p:nvSpPr>
          <p:cNvPr id="12" name="TextBox 11">
            <a:extLst>
              <a:ext uri="{FF2B5EF4-FFF2-40B4-BE49-F238E27FC236}">
                <a16:creationId xmlns:a16="http://schemas.microsoft.com/office/drawing/2014/main" id="{7E46E27E-DD7B-4184-9EDD-63A5B80595D5}"/>
              </a:ext>
            </a:extLst>
          </p:cNvPr>
          <p:cNvSpPr txBox="1"/>
          <p:nvPr userDrawn="1"/>
        </p:nvSpPr>
        <p:spPr>
          <a:xfrm>
            <a:off x="4489143" y="3508448"/>
            <a:ext cx="2890450" cy="400110"/>
          </a:xfrm>
          <a:prstGeom prst="rect">
            <a:avLst/>
          </a:prstGeom>
          <a:noFill/>
        </p:spPr>
        <p:txBody>
          <a:bodyPr wrap="square" rtlCol="0">
            <a:spAutoFit/>
          </a:bodyPr>
          <a:lstStyle/>
          <a:p>
            <a:r>
              <a:rPr lang="en-US" sz="2000" dirty="0">
                <a:latin typeface="+mj-lt"/>
              </a:rPr>
              <a:t>THE APPROACH</a:t>
            </a:r>
          </a:p>
        </p:txBody>
      </p:sp>
      <p:sp>
        <p:nvSpPr>
          <p:cNvPr id="13" name="TextBox 12">
            <a:extLst>
              <a:ext uri="{FF2B5EF4-FFF2-40B4-BE49-F238E27FC236}">
                <a16:creationId xmlns:a16="http://schemas.microsoft.com/office/drawing/2014/main" id="{3FC9E96D-06DC-4DF7-A838-0F16916663F1}"/>
              </a:ext>
            </a:extLst>
          </p:cNvPr>
          <p:cNvSpPr txBox="1"/>
          <p:nvPr userDrawn="1"/>
        </p:nvSpPr>
        <p:spPr>
          <a:xfrm>
            <a:off x="8408039" y="3508448"/>
            <a:ext cx="2690973" cy="400110"/>
          </a:xfrm>
          <a:prstGeom prst="rect">
            <a:avLst/>
          </a:prstGeom>
          <a:noFill/>
        </p:spPr>
        <p:txBody>
          <a:bodyPr wrap="square" rtlCol="0">
            <a:spAutoFit/>
          </a:bodyPr>
          <a:lstStyle/>
          <a:p>
            <a:r>
              <a:rPr lang="en-US" sz="2000" dirty="0">
                <a:latin typeface="+mj-lt"/>
              </a:rPr>
              <a:t>THE RESULTS</a:t>
            </a:r>
          </a:p>
        </p:txBody>
      </p:sp>
      <p:sp>
        <p:nvSpPr>
          <p:cNvPr id="15" name="Text Placeholder 14">
            <a:extLst>
              <a:ext uri="{FF2B5EF4-FFF2-40B4-BE49-F238E27FC236}">
                <a16:creationId xmlns:a16="http://schemas.microsoft.com/office/drawing/2014/main" id="{D5A4F5F1-B11E-4ECD-82B4-9B5B76B6E924}"/>
              </a:ext>
            </a:extLst>
          </p:cNvPr>
          <p:cNvSpPr>
            <a:spLocks noGrp="1"/>
          </p:cNvSpPr>
          <p:nvPr>
            <p:ph type="body" sz="quarter" idx="12"/>
          </p:nvPr>
        </p:nvSpPr>
        <p:spPr>
          <a:xfrm>
            <a:off x="768350" y="4070350"/>
            <a:ext cx="2940050" cy="1960563"/>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a:extLst>
              <a:ext uri="{FF2B5EF4-FFF2-40B4-BE49-F238E27FC236}">
                <a16:creationId xmlns:a16="http://schemas.microsoft.com/office/drawing/2014/main" id="{001459D8-3BFF-4ACB-A7E4-B595BA354260}"/>
              </a:ext>
            </a:extLst>
          </p:cNvPr>
          <p:cNvSpPr>
            <a:spLocks noGrp="1"/>
          </p:cNvSpPr>
          <p:nvPr>
            <p:ph type="body" sz="quarter" idx="13"/>
          </p:nvPr>
        </p:nvSpPr>
        <p:spPr>
          <a:xfrm>
            <a:off x="4620239" y="4070350"/>
            <a:ext cx="2940050" cy="1960563"/>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59CC8C37-9814-453A-8203-CB27EDE25E9B}"/>
              </a:ext>
            </a:extLst>
          </p:cNvPr>
          <p:cNvSpPr>
            <a:spLocks noGrp="1"/>
          </p:cNvSpPr>
          <p:nvPr>
            <p:ph type="body" sz="quarter" idx="14"/>
          </p:nvPr>
        </p:nvSpPr>
        <p:spPr>
          <a:xfrm>
            <a:off x="8483600" y="4070350"/>
            <a:ext cx="2940050" cy="1960563"/>
          </a:xfrm>
        </p:spPr>
        <p:txBody>
          <a:bodyPr>
            <a:normAutofit/>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A close up of a logo&#10;&#10;Description generated with very high confidence">
            <a:extLst>
              <a:ext uri="{FF2B5EF4-FFF2-40B4-BE49-F238E27FC236}">
                <a16:creationId xmlns:a16="http://schemas.microsoft.com/office/drawing/2014/main" id="{D7B79271-08FE-491A-8951-7CB35F65A6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9012" y="276265"/>
            <a:ext cx="768122" cy="915307"/>
          </a:xfrm>
          <a:prstGeom prst="rect">
            <a:avLst/>
          </a:prstGeom>
        </p:spPr>
      </p:pic>
    </p:spTree>
    <p:extLst>
      <p:ext uri="{BB962C8B-B14F-4D97-AF65-F5344CB8AC3E}">
        <p14:creationId xmlns:p14="http://schemas.microsoft.com/office/powerpoint/2010/main" val="28424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9A60AC2-C470-47D3-8DF1-429B83D23219}"/>
              </a:ext>
            </a:extLst>
          </p:cNvPr>
          <p:cNvSpPr>
            <a:spLocks noGrp="1"/>
          </p:cNvSpPr>
          <p:nvPr>
            <p:ph type="pic" sz="quarter" idx="10"/>
          </p:nvPr>
        </p:nvSpPr>
        <p:spPr>
          <a:xfrm>
            <a:off x="3532077" y="3899900"/>
            <a:ext cx="5953945" cy="2980326"/>
          </a:xfrm>
          <a:custGeom>
            <a:avLst/>
            <a:gdLst>
              <a:gd name="connsiteX0" fmla="*/ 2977357 w 5953945"/>
              <a:gd name="connsiteY0" fmla="*/ 0 h 2980326"/>
              <a:gd name="connsiteX1" fmla="*/ 5953945 w 5953945"/>
              <a:gd name="connsiteY1" fmla="*/ 2980326 h 2980326"/>
              <a:gd name="connsiteX2" fmla="*/ 0 w 5953945"/>
              <a:gd name="connsiteY2" fmla="*/ 2980326 h 2980326"/>
            </a:gdLst>
            <a:ahLst/>
            <a:cxnLst>
              <a:cxn ang="0">
                <a:pos x="connsiteX0" y="connsiteY0"/>
              </a:cxn>
              <a:cxn ang="0">
                <a:pos x="connsiteX1" y="connsiteY1"/>
              </a:cxn>
              <a:cxn ang="0">
                <a:pos x="connsiteX2" y="connsiteY2"/>
              </a:cxn>
            </a:cxnLst>
            <a:rect l="l" t="t" r="r" b="b"/>
            <a:pathLst>
              <a:path w="5953945" h="2980326">
                <a:moveTo>
                  <a:pt x="2977357" y="0"/>
                </a:moveTo>
                <a:lnTo>
                  <a:pt x="5953945" y="2980326"/>
                </a:lnTo>
                <a:lnTo>
                  <a:pt x="0" y="2980326"/>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dirty="0"/>
          </a:p>
        </p:txBody>
      </p:sp>
      <p:sp>
        <p:nvSpPr>
          <p:cNvPr id="4" name="Picture Placeholder 10">
            <a:extLst>
              <a:ext uri="{FF2B5EF4-FFF2-40B4-BE49-F238E27FC236}">
                <a16:creationId xmlns:a16="http://schemas.microsoft.com/office/drawing/2014/main" id="{CC795649-EFC0-45E8-BD18-A35127330CF5}"/>
              </a:ext>
            </a:extLst>
          </p:cNvPr>
          <p:cNvSpPr>
            <a:spLocks noGrp="1"/>
          </p:cNvSpPr>
          <p:nvPr>
            <p:ph type="pic" sz="quarter" idx="11"/>
          </p:nvPr>
        </p:nvSpPr>
        <p:spPr>
          <a:xfrm>
            <a:off x="-10758" y="1067082"/>
            <a:ext cx="5732683" cy="5799732"/>
          </a:xfrm>
          <a:custGeom>
            <a:avLst/>
            <a:gdLst>
              <a:gd name="connsiteX0" fmla="*/ 2756600 w 5732683"/>
              <a:gd name="connsiteY0" fmla="*/ 0 h 5799732"/>
              <a:gd name="connsiteX1" fmla="*/ 5728079 w 5732683"/>
              <a:gd name="connsiteY1" fmla="*/ 2973985 h 5799732"/>
              <a:gd name="connsiteX2" fmla="*/ 5732683 w 5732683"/>
              <a:gd name="connsiteY2" fmla="*/ 2973985 h 5799732"/>
              <a:gd name="connsiteX3" fmla="*/ 5730381 w 5732683"/>
              <a:gd name="connsiteY3" fmla="*/ 2976290 h 5799732"/>
              <a:gd name="connsiteX4" fmla="*/ 5732683 w 5732683"/>
              <a:gd name="connsiteY4" fmla="*/ 2977826 h 5799732"/>
              <a:gd name="connsiteX5" fmla="*/ 5728079 w 5732683"/>
              <a:gd name="connsiteY5" fmla="*/ 2977826 h 5799732"/>
              <a:gd name="connsiteX6" fmla="*/ 2909318 w 5732683"/>
              <a:gd name="connsiteY6" fmla="*/ 5799732 h 5799732"/>
              <a:gd name="connsiteX7" fmla="*/ 0 w 5732683"/>
              <a:gd name="connsiteY7" fmla="*/ 5799732 h 5799732"/>
              <a:gd name="connsiteX8" fmla="*/ 0 w 5732683"/>
              <a:gd name="connsiteY8" fmla="*/ 2758924 h 579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2683" h="5799732">
                <a:moveTo>
                  <a:pt x="2756600" y="0"/>
                </a:moveTo>
                <a:lnTo>
                  <a:pt x="5728079" y="2973985"/>
                </a:lnTo>
                <a:lnTo>
                  <a:pt x="5732683" y="2973985"/>
                </a:lnTo>
                <a:lnTo>
                  <a:pt x="5730381" y="2976290"/>
                </a:lnTo>
                <a:lnTo>
                  <a:pt x="5732683" y="2977826"/>
                </a:lnTo>
                <a:lnTo>
                  <a:pt x="5728079" y="2977826"/>
                </a:lnTo>
                <a:lnTo>
                  <a:pt x="2909318" y="5799732"/>
                </a:lnTo>
                <a:lnTo>
                  <a:pt x="0" y="5799732"/>
                </a:lnTo>
                <a:lnTo>
                  <a:pt x="0" y="2758924"/>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dirty="0"/>
          </a:p>
        </p:txBody>
      </p:sp>
      <p:sp>
        <p:nvSpPr>
          <p:cNvPr id="5" name="Title 1">
            <a:extLst>
              <a:ext uri="{FF2B5EF4-FFF2-40B4-BE49-F238E27FC236}">
                <a16:creationId xmlns:a16="http://schemas.microsoft.com/office/drawing/2014/main" id="{7FE10C24-DA5F-4669-941A-D73CBD1F932F}"/>
              </a:ext>
            </a:extLst>
          </p:cNvPr>
          <p:cNvSpPr>
            <a:spLocks noGrp="1"/>
          </p:cNvSpPr>
          <p:nvPr>
            <p:ph type="title" hasCustomPrompt="1"/>
          </p:nvPr>
        </p:nvSpPr>
        <p:spPr>
          <a:xfrm>
            <a:off x="5848141" y="1067082"/>
            <a:ext cx="5194997" cy="1160318"/>
          </a:xfrm>
        </p:spPr>
        <p:txBody>
          <a:bodyPr>
            <a:noAutofit/>
          </a:bodyPr>
          <a:lstStyle>
            <a:lvl1pPr algn="r">
              <a:defRPr sz="3600">
                <a:solidFill>
                  <a:schemeClr val="tx1"/>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EC659116-1532-4FBC-8802-B2117B93A571}"/>
              </a:ext>
            </a:extLst>
          </p:cNvPr>
          <p:cNvSpPr>
            <a:spLocks noGrp="1"/>
          </p:cNvSpPr>
          <p:nvPr>
            <p:ph type="body" sz="quarter" idx="12" hasCustomPrompt="1"/>
          </p:nvPr>
        </p:nvSpPr>
        <p:spPr>
          <a:xfrm>
            <a:off x="7018774" y="2843213"/>
            <a:ext cx="4069914" cy="1854200"/>
          </a:xfrm>
        </p:spPr>
        <p:txBody>
          <a:bodyPr/>
          <a:lstStyle>
            <a:lvl1pPr marL="0" indent="0" algn="r">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Nunc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tempor</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luctus</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interdum</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Duis libero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leo</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consequat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ut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accumsan</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eu</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viverra</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et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erat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Nunc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rhoncus</a:t>
            </a:r>
            <a:endParaRPr lang="en-US" dirty="0"/>
          </a:p>
        </p:txBody>
      </p:sp>
    </p:spTree>
    <p:extLst>
      <p:ext uri="{BB962C8B-B14F-4D97-AF65-F5344CB8AC3E}">
        <p14:creationId xmlns:p14="http://schemas.microsoft.com/office/powerpoint/2010/main" val="15582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84419EEB-F14F-44C4-BFDB-EA71BA5743BF}"/>
              </a:ext>
            </a:extLst>
          </p:cNvPr>
          <p:cNvSpPr>
            <a:spLocks noGrp="1"/>
          </p:cNvSpPr>
          <p:nvPr>
            <p:ph type="pic" sz="quarter" idx="10"/>
          </p:nvPr>
        </p:nvSpPr>
        <p:spPr>
          <a:xfrm>
            <a:off x="6459317" y="1067082"/>
            <a:ext cx="5732683" cy="5799732"/>
          </a:xfrm>
          <a:custGeom>
            <a:avLst/>
            <a:gdLst>
              <a:gd name="connsiteX0" fmla="*/ 2976083 w 5732683"/>
              <a:gd name="connsiteY0" fmla="*/ 0 h 5799732"/>
              <a:gd name="connsiteX1" fmla="*/ 5732683 w 5732683"/>
              <a:gd name="connsiteY1" fmla="*/ 2758924 h 5799732"/>
              <a:gd name="connsiteX2" fmla="*/ 5732683 w 5732683"/>
              <a:gd name="connsiteY2" fmla="*/ 5799732 h 5799732"/>
              <a:gd name="connsiteX3" fmla="*/ 2823365 w 5732683"/>
              <a:gd name="connsiteY3" fmla="*/ 5799732 h 5799732"/>
              <a:gd name="connsiteX4" fmla="*/ 4605 w 5732683"/>
              <a:gd name="connsiteY4" fmla="*/ 2977826 h 5799732"/>
              <a:gd name="connsiteX5" fmla="*/ 0 w 5732683"/>
              <a:gd name="connsiteY5" fmla="*/ 2977826 h 5799732"/>
              <a:gd name="connsiteX6" fmla="*/ 2303 w 5732683"/>
              <a:gd name="connsiteY6" fmla="*/ 2976290 h 5799732"/>
              <a:gd name="connsiteX7" fmla="*/ 0 w 5732683"/>
              <a:gd name="connsiteY7" fmla="*/ 2973985 h 5799732"/>
              <a:gd name="connsiteX8" fmla="*/ 4605 w 5732683"/>
              <a:gd name="connsiteY8" fmla="*/ 2973985 h 579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2683" h="5799732">
                <a:moveTo>
                  <a:pt x="2976083" y="0"/>
                </a:moveTo>
                <a:lnTo>
                  <a:pt x="5732683" y="2758924"/>
                </a:lnTo>
                <a:lnTo>
                  <a:pt x="5732683" y="5799732"/>
                </a:lnTo>
                <a:lnTo>
                  <a:pt x="2823365" y="5799732"/>
                </a:lnTo>
                <a:lnTo>
                  <a:pt x="4605" y="2977826"/>
                </a:lnTo>
                <a:lnTo>
                  <a:pt x="0" y="2977826"/>
                </a:lnTo>
                <a:lnTo>
                  <a:pt x="2303" y="2976290"/>
                </a:lnTo>
                <a:lnTo>
                  <a:pt x="0" y="2973985"/>
                </a:lnTo>
                <a:lnTo>
                  <a:pt x="4605" y="297398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dirty="0"/>
          </a:p>
        </p:txBody>
      </p:sp>
      <p:sp>
        <p:nvSpPr>
          <p:cNvPr id="5" name="Title 1">
            <a:extLst>
              <a:ext uri="{FF2B5EF4-FFF2-40B4-BE49-F238E27FC236}">
                <a16:creationId xmlns:a16="http://schemas.microsoft.com/office/drawing/2014/main" id="{7FE10C24-DA5F-4669-941A-D73CBD1F932F}"/>
              </a:ext>
            </a:extLst>
          </p:cNvPr>
          <p:cNvSpPr>
            <a:spLocks noGrp="1"/>
          </p:cNvSpPr>
          <p:nvPr>
            <p:ph type="title" hasCustomPrompt="1"/>
          </p:nvPr>
        </p:nvSpPr>
        <p:spPr>
          <a:xfrm>
            <a:off x="901003" y="1067082"/>
            <a:ext cx="5194997" cy="1160318"/>
          </a:xfrm>
        </p:spPr>
        <p:txBody>
          <a:bodyPr>
            <a:noAutofit/>
          </a:bodyPr>
          <a:lstStyle>
            <a:lvl1pPr algn="l">
              <a:defRPr sz="3600">
                <a:solidFill>
                  <a:schemeClr val="tx1"/>
                </a:solidFill>
              </a:defRPr>
            </a:lvl1pPr>
          </a:lstStyle>
          <a:p>
            <a:r>
              <a:rPr lang="en-US" dirty="0"/>
              <a:t>CLICK TO EDIT MASTER TITLE STYLE</a:t>
            </a:r>
          </a:p>
        </p:txBody>
      </p:sp>
      <p:sp>
        <p:nvSpPr>
          <p:cNvPr id="6" name="Text Placeholder 9">
            <a:extLst>
              <a:ext uri="{FF2B5EF4-FFF2-40B4-BE49-F238E27FC236}">
                <a16:creationId xmlns:a16="http://schemas.microsoft.com/office/drawing/2014/main" id="{EC659116-1532-4FBC-8802-B2117B93A571}"/>
              </a:ext>
            </a:extLst>
          </p:cNvPr>
          <p:cNvSpPr>
            <a:spLocks noGrp="1"/>
          </p:cNvSpPr>
          <p:nvPr>
            <p:ph type="body" sz="quarter" idx="12" hasCustomPrompt="1"/>
          </p:nvPr>
        </p:nvSpPr>
        <p:spPr>
          <a:xfrm>
            <a:off x="901003" y="2843213"/>
            <a:ext cx="4069914" cy="1854200"/>
          </a:xfrm>
        </p:spPr>
        <p:txBody>
          <a:bodyPr/>
          <a:lstStyle>
            <a:lvl1pPr marL="0" indent="0" algn="l">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Nunc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tempor</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luctus</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interdum</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Duis libero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leo</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consequat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ut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accumsan</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eu</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viverra</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et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erat</a:t>
            </a:r>
            <a:r>
              <a:rPr lang="en-US" sz="18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 Nunc </a:t>
            </a:r>
            <a:r>
              <a:rPr lang="en-US" sz="1800" dirty="0" err="1">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rhoncus</a:t>
            </a:r>
            <a:endParaRPr lang="en-US" dirty="0"/>
          </a:p>
        </p:txBody>
      </p:sp>
      <p:sp>
        <p:nvSpPr>
          <p:cNvPr id="8" name="Picture Placeholder 9">
            <a:extLst>
              <a:ext uri="{FF2B5EF4-FFF2-40B4-BE49-F238E27FC236}">
                <a16:creationId xmlns:a16="http://schemas.microsoft.com/office/drawing/2014/main" id="{1B1AE57F-9E9C-4090-8C6D-2E7EC1FFAE79}"/>
              </a:ext>
            </a:extLst>
          </p:cNvPr>
          <p:cNvSpPr>
            <a:spLocks noGrp="1"/>
          </p:cNvSpPr>
          <p:nvPr>
            <p:ph type="pic" sz="quarter" idx="11"/>
          </p:nvPr>
        </p:nvSpPr>
        <p:spPr>
          <a:xfrm>
            <a:off x="2717800" y="3889142"/>
            <a:ext cx="5953945" cy="2980326"/>
          </a:xfrm>
          <a:custGeom>
            <a:avLst/>
            <a:gdLst>
              <a:gd name="connsiteX0" fmla="*/ 2976589 w 5953945"/>
              <a:gd name="connsiteY0" fmla="*/ 0 h 2980326"/>
              <a:gd name="connsiteX1" fmla="*/ 5953945 w 5953945"/>
              <a:gd name="connsiteY1" fmla="*/ 2980326 h 2980326"/>
              <a:gd name="connsiteX2" fmla="*/ 0 w 5953945"/>
              <a:gd name="connsiteY2" fmla="*/ 2980326 h 2980326"/>
            </a:gdLst>
            <a:ahLst/>
            <a:cxnLst>
              <a:cxn ang="0">
                <a:pos x="connsiteX0" y="connsiteY0"/>
              </a:cxn>
              <a:cxn ang="0">
                <a:pos x="connsiteX1" y="connsiteY1"/>
              </a:cxn>
              <a:cxn ang="0">
                <a:pos x="connsiteX2" y="connsiteY2"/>
              </a:cxn>
            </a:cxnLst>
            <a:rect l="l" t="t" r="r" b="b"/>
            <a:pathLst>
              <a:path w="5953945" h="2980326">
                <a:moveTo>
                  <a:pt x="2976589" y="0"/>
                </a:moveTo>
                <a:lnTo>
                  <a:pt x="5953945" y="2980326"/>
                </a:lnTo>
                <a:lnTo>
                  <a:pt x="0" y="2980326"/>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dirty="0"/>
          </a:p>
        </p:txBody>
      </p:sp>
      <p:pic>
        <p:nvPicPr>
          <p:cNvPr id="9" name="Picture 8">
            <a:extLst>
              <a:ext uri="{FF2B5EF4-FFF2-40B4-BE49-F238E27FC236}">
                <a16:creationId xmlns:a16="http://schemas.microsoft.com/office/drawing/2014/main" id="{C3599301-0B01-449B-A343-539D4E585C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2345" y="6171041"/>
            <a:ext cx="409798" cy="488415"/>
          </a:xfrm>
          <a:prstGeom prst="rect">
            <a:avLst/>
          </a:prstGeom>
        </p:spPr>
      </p:pic>
    </p:spTree>
    <p:extLst>
      <p:ext uri="{BB962C8B-B14F-4D97-AF65-F5344CB8AC3E}">
        <p14:creationId xmlns:p14="http://schemas.microsoft.com/office/powerpoint/2010/main" val="277619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Layout 1">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6BF32B-186C-43AC-BF6F-C400FF07FC80}"/>
              </a:ext>
            </a:extLst>
          </p:cNvPr>
          <p:cNvSpPr txBox="1"/>
          <p:nvPr userDrawn="1"/>
        </p:nvSpPr>
        <p:spPr>
          <a:xfrm rot="10800000">
            <a:off x="8953081" y="2193851"/>
            <a:ext cx="1838848" cy="2646878"/>
          </a:xfrm>
          <a:prstGeom prst="rect">
            <a:avLst/>
          </a:prstGeom>
          <a:noFill/>
        </p:spPr>
        <p:txBody>
          <a:bodyPr wrap="square" rtlCol="0">
            <a:spAutoFit/>
          </a:bodyPr>
          <a:lstStyle/>
          <a:p>
            <a:r>
              <a:rPr lang="en-US" sz="16600" b="1" dirty="0">
                <a:solidFill>
                  <a:schemeClr val="accent4"/>
                </a:solidFill>
                <a:latin typeface="Georgia" panose="02040502050405020303" pitchFamily="18" charset="0"/>
              </a:rPr>
              <a:t>“</a:t>
            </a:r>
          </a:p>
        </p:txBody>
      </p:sp>
      <p:sp>
        <p:nvSpPr>
          <p:cNvPr id="5" name="TextBox 4">
            <a:extLst>
              <a:ext uri="{FF2B5EF4-FFF2-40B4-BE49-F238E27FC236}">
                <a16:creationId xmlns:a16="http://schemas.microsoft.com/office/drawing/2014/main" id="{C57D2121-C2CE-42B1-BB1A-198C7EB58D7A}"/>
              </a:ext>
            </a:extLst>
          </p:cNvPr>
          <p:cNvSpPr txBox="1"/>
          <p:nvPr userDrawn="1"/>
        </p:nvSpPr>
        <p:spPr>
          <a:xfrm>
            <a:off x="924447" y="420317"/>
            <a:ext cx="1838848" cy="2646878"/>
          </a:xfrm>
          <a:prstGeom prst="rect">
            <a:avLst/>
          </a:prstGeom>
          <a:noFill/>
        </p:spPr>
        <p:txBody>
          <a:bodyPr wrap="square" rtlCol="0">
            <a:spAutoFit/>
          </a:bodyPr>
          <a:lstStyle/>
          <a:p>
            <a:r>
              <a:rPr lang="en-US" sz="16600" b="1" dirty="0">
                <a:solidFill>
                  <a:schemeClr val="accent4"/>
                </a:solidFill>
                <a:latin typeface="Georgia" panose="02040502050405020303" pitchFamily="18" charset="0"/>
              </a:rPr>
              <a:t>“</a:t>
            </a:r>
          </a:p>
        </p:txBody>
      </p:sp>
      <p:pic>
        <p:nvPicPr>
          <p:cNvPr id="13" name="Picture 12">
            <a:extLst>
              <a:ext uri="{FF2B5EF4-FFF2-40B4-BE49-F238E27FC236}">
                <a16:creationId xmlns:a16="http://schemas.microsoft.com/office/drawing/2014/main" id="{3EF05746-44A4-4EB2-81D2-80D5AD01A0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0781" y="5034223"/>
            <a:ext cx="1599051" cy="1367451"/>
          </a:xfrm>
          <a:prstGeom prst="rect">
            <a:avLst/>
          </a:prstGeom>
        </p:spPr>
      </p:pic>
      <p:sp>
        <p:nvSpPr>
          <p:cNvPr id="4" name="Text Placeholder 3">
            <a:extLst>
              <a:ext uri="{FF2B5EF4-FFF2-40B4-BE49-F238E27FC236}">
                <a16:creationId xmlns:a16="http://schemas.microsoft.com/office/drawing/2014/main" id="{783BBBA0-6D7C-4C4D-9E54-233A0E1E4032}"/>
              </a:ext>
            </a:extLst>
          </p:cNvPr>
          <p:cNvSpPr>
            <a:spLocks noGrp="1"/>
          </p:cNvSpPr>
          <p:nvPr>
            <p:ph type="body" sz="quarter" idx="10" hasCustomPrompt="1"/>
          </p:nvPr>
        </p:nvSpPr>
        <p:spPr>
          <a:xfrm>
            <a:off x="2147025" y="1306653"/>
            <a:ext cx="7636694" cy="2737809"/>
          </a:xfrm>
        </p:spPr>
        <p:txBody>
          <a:bodyPr>
            <a:normAutofit/>
          </a:bodyPr>
          <a:lstStyle>
            <a:lvl1pPr marL="0" indent="0">
              <a:buNone/>
              <a:defRPr sz="4400" spc="3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Enter in a quote to display in this really fine, colorful space. A quote can add industry context!</a:t>
            </a:r>
          </a:p>
        </p:txBody>
      </p:sp>
      <p:sp>
        <p:nvSpPr>
          <p:cNvPr id="7" name="Text Placeholder 6">
            <a:extLst>
              <a:ext uri="{FF2B5EF4-FFF2-40B4-BE49-F238E27FC236}">
                <a16:creationId xmlns:a16="http://schemas.microsoft.com/office/drawing/2014/main" id="{35BB487F-1B94-4FDB-9400-3E1A1A3BD9F8}"/>
              </a:ext>
            </a:extLst>
          </p:cNvPr>
          <p:cNvSpPr>
            <a:spLocks noGrp="1"/>
          </p:cNvSpPr>
          <p:nvPr>
            <p:ph type="body" sz="quarter" idx="11" hasCustomPrompt="1"/>
          </p:nvPr>
        </p:nvSpPr>
        <p:spPr>
          <a:xfrm>
            <a:off x="2147025" y="4067690"/>
            <a:ext cx="5936874" cy="496887"/>
          </a:xfrm>
        </p:spPr>
        <p:txBody>
          <a:bodyPr>
            <a:normAutofit/>
          </a:bodyPr>
          <a:lstStyle>
            <a:lvl1pPr marL="0" indent="0">
              <a:buNone/>
              <a:defRPr sz="1200" spc="300">
                <a:solidFill>
                  <a:schemeClr val="accent2"/>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NICOLAS BIDON, CEO XAXIS</a:t>
            </a:r>
          </a:p>
        </p:txBody>
      </p:sp>
    </p:spTree>
    <p:extLst>
      <p:ext uri="{BB962C8B-B14F-4D97-AF65-F5344CB8AC3E}">
        <p14:creationId xmlns:p14="http://schemas.microsoft.com/office/powerpoint/2010/main" val="395756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Layout 2">
    <p:bg>
      <p:bgPr>
        <a:solidFill>
          <a:schemeClr val="bg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6BF32B-186C-43AC-BF6F-C400FF07FC80}"/>
              </a:ext>
            </a:extLst>
          </p:cNvPr>
          <p:cNvSpPr txBox="1"/>
          <p:nvPr userDrawn="1"/>
        </p:nvSpPr>
        <p:spPr>
          <a:xfrm rot="10800000">
            <a:off x="8953081" y="2193851"/>
            <a:ext cx="1838848" cy="2646878"/>
          </a:xfrm>
          <a:prstGeom prst="rect">
            <a:avLst/>
          </a:prstGeom>
          <a:noFill/>
        </p:spPr>
        <p:txBody>
          <a:bodyPr wrap="square" rtlCol="0">
            <a:spAutoFit/>
          </a:bodyPr>
          <a:lstStyle/>
          <a:p>
            <a:r>
              <a:rPr lang="en-US" sz="16600" b="1" dirty="0">
                <a:solidFill>
                  <a:schemeClr val="accent1"/>
                </a:solidFill>
                <a:latin typeface="Georgia" panose="02040502050405020303" pitchFamily="18" charset="0"/>
              </a:rPr>
              <a:t>“</a:t>
            </a:r>
          </a:p>
        </p:txBody>
      </p:sp>
      <p:sp>
        <p:nvSpPr>
          <p:cNvPr id="5" name="TextBox 4">
            <a:extLst>
              <a:ext uri="{FF2B5EF4-FFF2-40B4-BE49-F238E27FC236}">
                <a16:creationId xmlns:a16="http://schemas.microsoft.com/office/drawing/2014/main" id="{C57D2121-C2CE-42B1-BB1A-198C7EB58D7A}"/>
              </a:ext>
            </a:extLst>
          </p:cNvPr>
          <p:cNvSpPr txBox="1"/>
          <p:nvPr userDrawn="1"/>
        </p:nvSpPr>
        <p:spPr>
          <a:xfrm>
            <a:off x="924447" y="420317"/>
            <a:ext cx="1838848" cy="2646878"/>
          </a:xfrm>
          <a:prstGeom prst="rect">
            <a:avLst/>
          </a:prstGeom>
          <a:noFill/>
        </p:spPr>
        <p:txBody>
          <a:bodyPr wrap="square" rtlCol="0">
            <a:spAutoFit/>
          </a:bodyPr>
          <a:lstStyle/>
          <a:p>
            <a:r>
              <a:rPr lang="en-US" sz="16600" b="1" dirty="0">
                <a:solidFill>
                  <a:schemeClr val="accent1"/>
                </a:solidFill>
                <a:latin typeface="Georgia" panose="02040502050405020303" pitchFamily="18" charset="0"/>
              </a:rPr>
              <a:t>“</a:t>
            </a:r>
          </a:p>
        </p:txBody>
      </p:sp>
      <p:sp>
        <p:nvSpPr>
          <p:cNvPr id="4" name="Text Placeholder 3">
            <a:extLst>
              <a:ext uri="{FF2B5EF4-FFF2-40B4-BE49-F238E27FC236}">
                <a16:creationId xmlns:a16="http://schemas.microsoft.com/office/drawing/2014/main" id="{783BBBA0-6D7C-4C4D-9E54-233A0E1E4032}"/>
              </a:ext>
            </a:extLst>
          </p:cNvPr>
          <p:cNvSpPr>
            <a:spLocks noGrp="1"/>
          </p:cNvSpPr>
          <p:nvPr>
            <p:ph type="body" sz="quarter" idx="10" hasCustomPrompt="1"/>
          </p:nvPr>
        </p:nvSpPr>
        <p:spPr>
          <a:xfrm>
            <a:off x="2147025" y="1306653"/>
            <a:ext cx="7636694" cy="2737809"/>
          </a:xfrm>
        </p:spPr>
        <p:txBody>
          <a:bodyPr>
            <a:normAutofit/>
          </a:bodyPr>
          <a:lstStyle>
            <a:lvl1pPr marL="0" indent="0">
              <a:buNone/>
              <a:defRPr sz="4400" spc="300">
                <a:solidFill>
                  <a:schemeClr val="tx2"/>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Enter in a quote to display in this really fine, colorful space. A quote can add industry context!</a:t>
            </a:r>
          </a:p>
        </p:txBody>
      </p:sp>
      <p:sp>
        <p:nvSpPr>
          <p:cNvPr id="7" name="Text Placeholder 6">
            <a:extLst>
              <a:ext uri="{FF2B5EF4-FFF2-40B4-BE49-F238E27FC236}">
                <a16:creationId xmlns:a16="http://schemas.microsoft.com/office/drawing/2014/main" id="{35BB487F-1B94-4FDB-9400-3E1A1A3BD9F8}"/>
              </a:ext>
            </a:extLst>
          </p:cNvPr>
          <p:cNvSpPr>
            <a:spLocks noGrp="1"/>
          </p:cNvSpPr>
          <p:nvPr>
            <p:ph type="body" sz="quarter" idx="11" hasCustomPrompt="1"/>
          </p:nvPr>
        </p:nvSpPr>
        <p:spPr>
          <a:xfrm>
            <a:off x="2147025" y="4067690"/>
            <a:ext cx="5936874" cy="496887"/>
          </a:xfrm>
        </p:spPr>
        <p:txBody>
          <a:bodyPr>
            <a:normAutofit/>
          </a:bodyPr>
          <a:lstStyle>
            <a:lvl1pPr marL="0" indent="0">
              <a:buNone/>
              <a:defRPr sz="1200" spc="300">
                <a:solidFill>
                  <a:schemeClr val="accent3"/>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NICOLAS BIDON, CEO XAXIS</a:t>
            </a:r>
          </a:p>
        </p:txBody>
      </p:sp>
      <p:pic>
        <p:nvPicPr>
          <p:cNvPr id="8" name="Picture 7">
            <a:extLst>
              <a:ext uri="{FF2B5EF4-FFF2-40B4-BE49-F238E27FC236}">
                <a16:creationId xmlns:a16="http://schemas.microsoft.com/office/drawing/2014/main" id="{C4B16230-20DD-4528-86B4-72C6EE3469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4959" y="5331956"/>
            <a:ext cx="1400096" cy="1194044"/>
          </a:xfrm>
          <a:prstGeom prst="rect">
            <a:avLst/>
          </a:prstGeom>
        </p:spPr>
      </p:pic>
    </p:spTree>
    <p:extLst>
      <p:ext uri="{BB962C8B-B14F-4D97-AF65-F5344CB8AC3E}">
        <p14:creationId xmlns:p14="http://schemas.microsoft.com/office/powerpoint/2010/main" val="2113926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Layout 3">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6BF32B-186C-43AC-BF6F-C400FF07FC80}"/>
              </a:ext>
            </a:extLst>
          </p:cNvPr>
          <p:cNvSpPr txBox="1"/>
          <p:nvPr userDrawn="1"/>
        </p:nvSpPr>
        <p:spPr>
          <a:xfrm rot="10800000">
            <a:off x="8953081" y="2193851"/>
            <a:ext cx="1838848" cy="2646878"/>
          </a:xfrm>
          <a:prstGeom prst="rect">
            <a:avLst/>
          </a:prstGeom>
          <a:noFill/>
        </p:spPr>
        <p:txBody>
          <a:bodyPr wrap="square" rtlCol="0">
            <a:spAutoFit/>
          </a:bodyPr>
          <a:lstStyle/>
          <a:p>
            <a:r>
              <a:rPr lang="en-US" sz="16600" b="1" dirty="0">
                <a:solidFill>
                  <a:schemeClr val="accent3"/>
                </a:solidFill>
                <a:latin typeface="Georgia" panose="02040502050405020303" pitchFamily="18" charset="0"/>
              </a:rPr>
              <a:t>“</a:t>
            </a:r>
          </a:p>
        </p:txBody>
      </p:sp>
      <p:sp>
        <p:nvSpPr>
          <p:cNvPr id="5" name="TextBox 4">
            <a:extLst>
              <a:ext uri="{FF2B5EF4-FFF2-40B4-BE49-F238E27FC236}">
                <a16:creationId xmlns:a16="http://schemas.microsoft.com/office/drawing/2014/main" id="{C57D2121-C2CE-42B1-BB1A-198C7EB58D7A}"/>
              </a:ext>
            </a:extLst>
          </p:cNvPr>
          <p:cNvSpPr txBox="1"/>
          <p:nvPr userDrawn="1"/>
        </p:nvSpPr>
        <p:spPr>
          <a:xfrm>
            <a:off x="924447" y="420317"/>
            <a:ext cx="1838848" cy="2646878"/>
          </a:xfrm>
          <a:prstGeom prst="rect">
            <a:avLst/>
          </a:prstGeom>
          <a:noFill/>
        </p:spPr>
        <p:txBody>
          <a:bodyPr wrap="square" rtlCol="0">
            <a:spAutoFit/>
          </a:bodyPr>
          <a:lstStyle/>
          <a:p>
            <a:r>
              <a:rPr lang="en-US" sz="16600" b="1" dirty="0">
                <a:solidFill>
                  <a:schemeClr val="accent3"/>
                </a:solidFill>
                <a:latin typeface="Georgia" panose="02040502050405020303" pitchFamily="18" charset="0"/>
              </a:rPr>
              <a:t>“</a:t>
            </a:r>
          </a:p>
        </p:txBody>
      </p:sp>
      <p:sp>
        <p:nvSpPr>
          <p:cNvPr id="4" name="Text Placeholder 3">
            <a:extLst>
              <a:ext uri="{FF2B5EF4-FFF2-40B4-BE49-F238E27FC236}">
                <a16:creationId xmlns:a16="http://schemas.microsoft.com/office/drawing/2014/main" id="{783BBBA0-6D7C-4C4D-9E54-233A0E1E4032}"/>
              </a:ext>
            </a:extLst>
          </p:cNvPr>
          <p:cNvSpPr>
            <a:spLocks noGrp="1"/>
          </p:cNvSpPr>
          <p:nvPr>
            <p:ph type="body" sz="quarter" idx="10" hasCustomPrompt="1"/>
          </p:nvPr>
        </p:nvSpPr>
        <p:spPr>
          <a:xfrm>
            <a:off x="2147024" y="1306653"/>
            <a:ext cx="8011859" cy="2737809"/>
          </a:xfrm>
        </p:spPr>
        <p:txBody>
          <a:bodyPr>
            <a:noAutofit/>
          </a:bodyPr>
          <a:lstStyle>
            <a:lvl1pPr marL="0" indent="0">
              <a:buNone/>
              <a:defRPr sz="4400" spc="300">
                <a:solidFill>
                  <a:schemeClr val="tx2"/>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Enter in a quote to display in this really fine, colorful space. A quote can add industry context!</a:t>
            </a:r>
          </a:p>
        </p:txBody>
      </p:sp>
      <p:sp>
        <p:nvSpPr>
          <p:cNvPr id="7" name="Text Placeholder 6">
            <a:extLst>
              <a:ext uri="{FF2B5EF4-FFF2-40B4-BE49-F238E27FC236}">
                <a16:creationId xmlns:a16="http://schemas.microsoft.com/office/drawing/2014/main" id="{35BB487F-1B94-4FDB-9400-3E1A1A3BD9F8}"/>
              </a:ext>
            </a:extLst>
          </p:cNvPr>
          <p:cNvSpPr>
            <a:spLocks noGrp="1"/>
          </p:cNvSpPr>
          <p:nvPr>
            <p:ph type="body" sz="quarter" idx="11" hasCustomPrompt="1"/>
          </p:nvPr>
        </p:nvSpPr>
        <p:spPr>
          <a:xfrm>
            <a:off x="2147025" y="4067690"/>
            <a:ext cx="5936874" cy="496887"/>
          </a:xfrm>
        </p:spPr>
        <p:txBody>
          <a:bodyPr>
            <a:normAutofit/>
          </a:bodyPr>
          <a:lstStyle>
            <a:lvl1pPr marL="0" indent="0">
              <a:buNone/>
              <a:defRPr sz="1200" spc="300">
                <a:solidFill>
                  <a:schemeClr val="accent3"/>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NICOLAS BIDON, CEO XAXIS</a:t>
            </a:r>
          </a:p>
        </p:txBody>
      </p:sp>
      <p:pic>
        <p:nvPicPr>
          <p:cNvPr id="10" name="Picture 9">
            <a:extLst>
              <a:ext uri="{FF2B5EF4-FFF2-40B4-BE49-F238E27FC236}">
                <a16:creationId xmlns:a16="http://schemas.microsoft.com/office/drawing/2014/main" id="{9FCEE6E9-2893-4806-945C-950F123514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4390" y="5370844"/>
            <a:ext cx="1380665" cy="1155156"/>
          </a:xfrm>
          <a:prstGeom prst="rect">
            <a:avLst/>
          </a:prstGeom>
        </p:spPr>
      </p:pic>
    </p:spTree>
    <p:extLst>
      <p:ext uri="{BB962C8B-B14F-4D97-AF65-F5344CB8AC3E}">
        <p14:creationId xmlns:p14="http://schemas.microsoft.com/office/powerpoint/2010/main" val="890192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7252430" cy="6857615"/>
          </a:xfrm>
          <a:custGeom>
            <a:avLst/>
            <a:gdLst/>
            <a:ahLst/>
            <a:cxnLst/>
            <a:rect l="l" t="t" r="r" b="b"/>
            <a:pathLst>
              <a:path w="11958955" h="11308715">
                <a:moveTo>
                  <a:pt x="0" y="11308556"/>
                </a:moveTo>
                <a:lnTo>
                  <a:pt x="11958588" y="11308556"/>
                </a:lnTo>
                <a:lnTo>
                  <a:pt x="11958588" y="0"/>
                </a:lnTo>
                <a:lnTo>
                  <a:pt x="0" y="0"/>
                </a:lnTo>
                <a:lnTo>
                  <a:pt x="0" y="11308556"/>
                </a:lnTo>
                <a:close/>
              </a:path>
            </a:pathLst>
          </a:custGeom>
          <a:solidFill>
            <a:srgbClr val="304268"/>
          </a:solidFill>
        </p:spPr>
        <p:txBody>
          <a:bodyPr wrap="square" lIns="0" tIns="0" rIns="0" bIns="0" rtlCol="0"/>
          <a:lstStyle/>
          <a:p>
            <a:endParaRPr sz="661"/>
          </a:p>
        </p:txBody>
      </p:sp>
      <p:sp>
        <p:nvSpPr>
          <p:cNvPr id="2" name="Holder 2"/>
          <p:cNvSpPr>
            <a:spLocks noGrp="1"/>
          </p:cNvSpPr>
          <p:nvPr>
            <p:ph type="title"/>
          </p:nvPr>
        </p:nvSpPr>
        <p:spPr>
          <a:xfrm>
            <a:off x="2584882" y="1176058"/>
            <a:ext cx="7022238" cy="704488"/>
          </a:xfrm>
        </p:spPr>
        <p:txBody>
          <a:bodyPr lIns="0" tIns="0" rIns="0" bIns="0"/>
          <a:lstStyle>
            <a:lvl1pPr>
              <a:defRPr sz="4578" b="1" i="0">
                <a:solidFill>
                  <a:schemeClr val="bg1"/>
                </a:solidFill>
                <a:latin typeface="Gotham Black"/>
                <a:cs typeface="Gotham Black"/>
              </a:defRPr>
            </a:lvl1pPr>
          </a:lstStyle>
          <a:p>
            <a:r>
              <a:rPr lang="en-US"/>
              <a:t>Click to edit Master title style</a:t>
            </a:r>
            <a:endParaRPr dirty="0"/>
          </a:p>
        </p:txBody>
      </p:sp>
      <p:sp>
        <p:nvSpPr>
          <p:cNvPr id="3" name="Holder 3"/>
          <p:cNvSpPr>
            <a:spLocks noGrp="1"/>
          </p:cNvSpPr>
          <p:nvPr>
            <p:ph sz="half" idx="2"/>
          </p:nvPr>
        </p:nvSpPr>
        <p:spPr>
          <a:xfrm>
            <a:off x="609600" y="1577340"/>
            <a:ext cx="5303520" cy="2492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1" y="1577340"/>
            <a:ext cx="5303520" cy="2492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362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A6203-2FCA-40AC-8866-F119FC3774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3416" y="763259"/>
            <a:ext cx="2444529" cy="2090473"/>
          </a:xfrm>
          <a:prstGeom prst="rect">
            <a:avLst/>
          </a:prstGeom>
        </p:spPr>
      </p:pic>
      <p:sp>
        <p:nvSpPr>
          <p:cNvPr id="6" name="Title 7">
            <a:extLst>
              <a:ext uri="{FF2B5EF4-FFF2-40B4-BE49-F238E27FC236}">
                <a16:creationId xmlns:a16="http://schemas.microsoft.com/office/drawing/2014/main" id="{BECAA6C9-9A91-49B0-8A6A-52B400A0AD85}"/>
              </a:ext>
            </a:extLst>
          </p:cNvPr>
          <p:cNvSpPr>
            <a:spLocks noGrp="1"/>
          </p:cNvSpPr>
          <p:nvPr>
            <p:ph type="title" hasCustomPrompt="1"/>
          </p:nvPr>
        </p:nvSpPr>
        <p:spPr>
          <a:xfrm>
            <a:off x="6013937" y="3381167"/>
            <a:ext cx="5479273" cy="979179"/>
          </a:xfrm>
        </p:spPr>
        <p:txBody>
          <a:bodyPr>
            <a:noAutofit/>
          </a:bodyPr>
          <a:lstStyle>
            <a:lvl1pPr algn="r">
              <a:defRPr sz="4000">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003427F1-A762-41D0-B687-94C31DC1D337}"/>
              </a:ext>
            </a:extLst>
          </p:cNvPr>
          <p:cNvSpPr txBox="1"/>
          <p:nvPr userDrawn="1"/>
        </p:nvSpPr>
        <p:spPr>
          <a:xfrm>
            <a:off x="263381" y="6523842"/>
            <a:ext cx="7216880" cy="157992"/>
          </a:xfrm>
          <a:prstGeom prst="rect">
            <a:avLst/>
          </a:prstGeom>
          <a:noFill/>
        </p:spPr>
        <p:txBody>
          <a:bodyPr wrap="square" lIns="0" tIns="0" rIns="0" bIns="0" rtlCol="0">
            <a:spAutoFit/>
          </a:bodyPr>
          <a:lstStyle/>
          <a:p>
            <a:pPr algn="l">
              <a:lnSpc>
                <a:spcPts val="1400"/>
              </a:lnSpc>
              <a:defRPr/>
            </a:pPr>
            <a:r>
              <a:rPr lang="en-US" sz="800" dirty="0">
                <a:solidFill>
                  <a:srgbClr val="B2B2B2"/>
                </a:solidFill>
                <a:latin typeface="Arial"/>
                <a:ea typeface="Arial"/>
                <a:cs typeface="Arial"/>
              </a:rPr>
              <a:t>Confidential and proprietary. Copyright © 2018 Xaxis Inc. All rights reserved. Distribution without permission is prohibited. </a:t>
            </a:r>
          </a:p>
        </p:txBody>
      </p:sp>
      <p:sp>
        <p:nvSpPr>
          <p:cNvPr id="8" name="Title 7">
            <a:extLst>
              <a:ext uri="{FF2B5EF4-FFF2-40B4-BE49-F238E27FC236}">
                <a16:creationId xmlns:a16="http://schemas.microsoft.com/office/drawing/2014/main" id="{9B1E1A8D-D9F2-49F6-BBB6-4291FAB94DE1}"/>
              </a:ext>
            </a:extLst>
          </p:cNvPr>
          <p:cNvSpPr txBox="1">
            <a:spLocks/>
          </p:cNvSpPr>
          <p:nvPr userDrawn="1"/>
        </p:nvSpPr>
        <p:spPr>
          <a:xfrm>
            <a:off x="5742633" y="5076776"/>
            <a:ext cx="5785747" cy="457942"/>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800" kern="1200" spc="200" baseline="0">
                <a:solidFill>
                  <a:schemeClr val="bg1"/>
                </a:solidFill>
                <a:latin typeface="+mj-lt"/>
                <a:ea typeface="+mj-ea"/>
                <a:cs typeface="+mj-cs"/>
              </a:defRPr>
            </a:lvl1pPr>
          </a:lstStyle>
          <a:p>
            <a:pPr algn="r"/>
            <a:r>
              <a:rPr lang="en-US" sz="1400" spc="300" dirty="0">
                <a:solidFill>
                  <a:schemeClr val="accent4"/>
                </a:solidFill>
                <a:latin typeface="Arial Bold" panose="020B0704020202020204" pitchFamily="34" charset="0"/>
                <a:cs typeface="Arial Bold" panose="020B0704020202020204" pitchFamily="34" charset="0"/>
              </a:rPr>
              <a:t>CLICK TO EDIT MASTER TITLE STYLE</a:t>
            </a:r>
          </a:p>
        </p:txBody>
      </p:sp>
    </p:spTree>
    <p:extLst>
      <p:ext uri="{BB962C8B-B14F-4D97-AF65-F5344CB8AC3E}">
        <p14:creationId xmlns:p14="http://schemas.microsoft.com/office/powerpoint/2010/main" val="616392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A815BA9-9C8B-474E-B668-E7AC9ED5657A}"/>
              </a:ext>
            </a:extLst>
          </p:cNvPr>
          <p:cNvSpPr/>
          <p:nvPr userDrawn="1"/>
        </p:nvSpPr>
        <p:spPr>
          <a:xfrm>
            <a:off x="3175" y="1690"/>
            <a:ext cx="12188825" cy="6856310"/>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727373">
              <a:alpha val="36997"/>
            </a:srgbClr>
          </a:solidFill>
        </p:spPr>
        <p:txBody>
          <a:bodyPr wrap="square" lIns="0" tIns="0" rIns="0" bIns="0" rtlCol="0"/>
          <a:lstStyle/>
          <a:p>
            <a:endParaRPr sz="661" dirty="0"/>
          </a:p>
        </p:txBody>
      </p:sp>
      <p:sp>
        <p:nvSpPr>
          <p:cNvPr id="3" name="object 3">
            <a:extLst>
              <a:ext uri="{FF2B5EF4-FFF2-40B4-BE49-F238E27FC236}">
                <a16:creationId xmlns:a16="http://schemas.microsoft.com/office/drawing/2014/main" id="{50952774-EE90-4307-9F92-58295B4AB1E7}"/>
              </a:ext>
            </a:extLst>
          </p:cNvPr>
          <p:cNvSpPr/>
          <p:nvPr userDrawn="1"/>
        </p:nvSpPr>
        <p:spPr>
          <a:xfrm>
            <a:off x="6514992" y="311721"/>
            <a:ext cx="5358309" cy="6221460"/>
          </a:xfrm>
          <a:custGeom>
            <a:avLst/>
            <a:gdLst/>
            <a:ahLst/>
            <a:cxnLst/>
            <a:rect l="l" t="t" r="r" b="b"/>
            <a:pathLst>
              <a:path w="8837930" h="10261600">
                <a:moveTo>
                  <a:pt x="8617538" y="0"/>
                </a:moveTo>
                <a:lnTo>
                  <a:pt x="219888" y="0"/>
                </a:lnTo>
                <a:lnTo>
                  <a:pt x="92765" y="3435"/>
                </a:lnTo>
                <a:lnTo>
                  <a:pt x="27486" y="27486"/>
                </a:lnTo>
                <a:lnTo>
                  <a:pt x="3435" y="92765"/>
                </a:lnTo>
                <a:lnTo>
                  <a:pt x="0" y="219888"/>
                </a:lnTo>
                <a:lnTo>
                  <a:pt x="0" y="10041579"/>
                </a:lnTo>
                <a:lnTo>
                  <a:pt x="3435" y="10168702"/>
                </a:lnTo>
                <a:lnTo>
                  <a:pt x="27486" y="10233981"/>
                </a:lnTo>
                <a:lnTo>
                  <a:pt x="92765" y="10258031"/>
                </a:lnTo>
                <a:lnTo>
                  <a:pt x="219888" y="10261467"/>
                </a:lnTo>
                <a:lnTo>
                  <a:pt x="8617538" y="10261467"/>
                </a:lnTo>
                <a:lnTo>
                  <a:pt x="8744661" y="10258031"/>
                </a:lnTo>
                <a:lnTo>
                  <a:pt x="8809941" y="10233981"/>
                </a:lnTo>
                <a:lnTo>
                  <a:pt x="8833991" y="10168702"/>
                </a:lnTo>
                <a:lnTo>
                  <a:pt x="8837427" y="10041579"/>
                </a:lnTo>
                <a:lnTo>
                  <a:pt x="8837427" y="219888"/>
                </a:lnTo>
                <a:lnTo>
                  <a:pt x="8833991" y="92765"/>
                </a:lnTo>
                <a:lnTo>
                  <a:pt x="8809941" y="27486"/>
                </a:lnTo>
                <a:lnTo>
                  <a:pt x="8744661" y="3435"/>
                </a:lnTo>
                <a:lnTo>
                  <a:pt x="8617538" y="0"/>
                </a:lnTo>
                <a:close/>
              </a:path>
            </a:pathLst>
          </a:custGeom>
          <a:solidFill>
            <a:srgbClr val="304269">
              <a:alpha val="89999"/>
            </a:srgbClr>
          </a:solidFill>
        </p:spPr>
        <p:txBody>
          <a:bodyPr wrap="square" lIns="0" tIns="0" rIns="0" bIns="0" rtlCol="0"/>
          <a:lstStyle/>
          <a:p>
            <a:endParaRPr sz="661"/>
          </a:p>
        </p:txBody>
      </p:sp>
      <p:sp>
        <p:nvSpPr>
          <p:cNvPr id="9" name="object 52">
            <a:extLst>
              <a:ext uri="{FF2B5EF4-FFF2-40B4-BE49-F238E27FC236}">
                <a16:creationId xmlns:a16="http://schemas.microsoft.com/office/drawing/2014/main" id="{77AD9B15-0260-41F0-815F-BBD570A83C0A}"/>
              </a:ext>
            </a:extLst>
          </p:cNvPr>
          <p:cNvSpPr txBox="1"/>
          <p:nvPr userDrawn="1"/>
        </p:nvSpPr>
        <p:spPr>
          <a:xfrm>
            <a:off x="6969171" y="386879"/>
            <a:ext cx="4519430" cy="536887"/>
          </a:xfrm>
          <a:prstGeom prst="rect">
            <a:avLst/>
          </a:prstGeom>
        </p:spPr>
        <p:txBody>
          <a:bodyPr vert="horz" wrap="square" lIns="0" tIns="166701" rIns="0" bIns="0" rtlCol="0">
            <a:noAutofit/>
          </a:bodyPr>
          <a:lstStyle/>
          <a:p>
            <a:pPr marL="7700">
              <a:spcBef>
                <a:spcPts val="1313"/>
              </a:spcBef>
            </a:pPr>
            <a:r>
              <a:rPr sz="2000" dirty="0">
                <a:solidFill>
                  <a:srgbClr val="FFFFFF"/>
                </a:solidFill>
                <a:latin typeface="+mj-lt"/>
                <a:cs typeface="Gotham Medium"/>
              </a:rPr>
              <a:t>CHALLENGE</a:t>
            </a:r>
            <a:endParaRPr sz="1394" dirty="0">
              <a:cs typeface="Gotham Book"/>
            </a:endParaRPr>
          </a:p>
        </p:txBody>
      </p:sp>
      <p:grpSp>
        <p:nvGrpSpPr>
          <p:cNvPr id="11" name="Group 10">
            <a:extLst>
              <a:ext uri="{FF2B5EF4-FFF2-40B4-BE49-F238E27FC236}">
                <a16:creationId xmlns:a16="http://schemas.microsoft.com/office/drawing/2014/main" id="{6D9CD8FB-1DAB-4BDB-8826-028D5BF8CD1A}"/>
              </a:ext>
            </a:extLst>
          </p:cNvPr>
          <p:cNvGrpSpPr/>
          <p:nvPr userDrawn="1"/>
        </p:nvGrpSpPr>
        <p:grpSpPr>
          <a:xfrm>
            <a:off x="545394" y="543768"/>
            <a:ext cx="1863888" cy="1593376"/>
            <a:chOff x="1125962" y="199332"/>
            <a:chExt cx="2845298" cy="2432351"/>
          </a:xfrm>
        </p:grpSpPr>
        <p:pic>
          <p:nvPicPr>
            <p:cNvPr id="12" name="Picture 11" descr="A close up of a sign&#10;&#10;Description generated with very high confidence">
              <a:extLst>
                <a:ext uri="{FF2B5EF4-FFF2-40B4-BE49-F238E27FC236}">
                  <a16:creationId xmlns:a16="http://schemas.microsoft.com/office/drawing/2014/main" id="{3F85B193-FE80-4CF4-A1A5-2A6467B21F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962" y="1894408"/>
              <a:ext cx="2845298" cy="737275"/>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4F82EF00-F3A6-4FB9-9B68-EDE5DD150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1297" y="199332"/>
              <a:ext cx="1209304" cy="1441027"/>
            </a:xfrm>
            <a:prstGeom prst="rect">
              <a:avLst/>
            </a:prstGeom>
          </p:spPr>
        </p:pic>
      </p:grpSp>
      <p:grpSp>
        <p:nvGrpSpPr>
          <p:cNvPr id="14" name="Group 13">
            <a:extLst>
              <a:ext uri="{FF2B5EF4-FFF2-40B4-BE49-F238E27FC236}">
                <a16:creationId xmlns:a16="http://schemas.microsoft.com/office/drawing/2014/main" id="{181D1E99-759B-468E-91CC-2D593E4E1840}"/>
              </a:ext>
            </a:extLst>
          </p:cNvPr>
          <p:cNvGrpSpPr/>
          <p:nvPr userDrawn="1"/>
        </p:nvGrpSpPr>
        <p:grpSpPr>
          <a:xfrm>
            <a:off x="545394" y="4431090"/>
            <a:ext cx="4663923" cy="1618584"/>
            <a:chOff x="545394" y="4190981"/>
            <a:chExt cx="4663923" cy="1618584"/>
          </a:xfrm>
        </p:grpSpPr>
        <p:sp>
          <p:nvSpPr>
            <p:cNvPr id="15" name="Rectangle 14">
              <a:extLst>
                <a:ext uri="{FF2B5EF4-FFF2-40B4-BE49-F238E27FC236}">
                  <a16:creationId xmlns:a16="http://schemas.microsoft.com/office/drawing/2014/main" id="{1B099DD2-EDBC-4DE2-8A3B-D5E6C660B94C}"/>
                </a:ext>
              </a:extLst>
            </p:cNvPr>
            <p:cNvSpPr/>
            <p:nvPr/>
          </p:nvSpPr>
          <p:spPr>
            <a:xfrm>
              <a:off x="545394" y="4190981"/>
              <a:ext cx="4424742" cy="53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D89051-B243-4119-9E36-44B596BE7695}"/>
                </a:ext>
              </a:extLst>
            </p:cNvPr>
            <p:cNvSpPr/>
            <p:nvPr/>
          </p:nvSpPr>
          <p:spPr>
            <a:xfrm>
              <a:off x="545394" y="4730509"/>
              <a:ext cx="4663923" cy="53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4438A9-4D9D-4FC6-B02C-36CAFD59FB4D}"/>
                </a:ext>
              </a:extLst>
            </p:cNvPr>
            <p:cNvSpPr/>
            <p:nvPr/>
          </p:nvSpPr>
          <p:spPr>
            <a:xfrm>
              <a:off x="545394" y="5270037"/>
              <a:ext cx="4227861" cy="53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a:extLst>
              <a:ext uri="{FF2B5EF4-FFF2-40B4-BE49-F238E27FC236}">
                <a16:creationId xmlns:a16="http://schemas.microsoft.com/office/drawing/2014/main" id="{B9DE77CB-2B50-4E45-AEA5-C6130388D303}"/>
              </a:ext>
            </a:extLst>
          </p:cNvPr>
          <p:cNvSpPr>
            <a:spLocks noGrp="1"/>
          </p:cNvSpPr>
          <p:nvPr>
            <p:ph type="title" hasCustomPrompt="1"/>
          </p:nvPr>
        </p:nvSpPr>
        <p:spPr>
          <a:xfrm>
            <a:off x="630643" y="4537328"/>
            <a:ext cx="4091686" cy="1038976"/>
          </a:xfrm>
        </p:spPr>
        <p:txBody>
          <a:bodyPr/>
          <a:lstStyle>
            <a:lvl1pPr>
              <a:defRPr>
                <a:solidFill>
                  <a:schemeClr val="bg1"/>
                </a:solidFill>
              </a:defRPr>
            </a:lvl1pPr>
          </a:lstStyle>
          <a:p>
            <a:r>
              <a:rPr lang="en-US" dirty="0"/>
              <a:t>CLICK TO EDIT MASTER TITLE STYLE</a:t>
            </a:r>
          </a:p>
        </p:txBody>
      </p:sp>
      <p:sp>
        <p:nvSpPr>
          <p:cNvPr id="21" name="Text Placeholder 20">
            <a:extLst>
              <a:ext uri="{FF2B5EF4-FFF2-40B4-BE49-F238E27FC236}">
                <a16:creationId xmlns:a16="http://schemas.microsoft.com/office/drawing/2014/main" id="{A99DAF09-1BE7-4A16-871C-DE18F88F968B}"/>
              </a:ext>
            </a:extLst>
          </p:cNvPr>
          <p:cNvSpPr>
            <a:spLocks noGrp="1"/>
          </p:cNvSpPr>
          <p:nvPr>
            <p:ph type="body" sz="quarter" idx="10" hasCustomPrompt="1"/>
          </p:nvPr>
        </p:nvSpPr>
        <p:spPr>
          <a:xfrm>
            <a:off x="458195" y="6144243"/>
            <a:ext cx="5019835" cy="274057"/>
          </a:xfrm>
        </p:spPr>
        <p:txBody>
          <a:bodyPr>
            <a:normAutofit/>
          </a:bodyPr>
          <a:lstStyle>
            <a:lvl1pPr marL="0" indent="0">
              <a:buNone/>
              <a:defRPr sz="1100" spc="300">
                <a:solidFill>
                  <a:schemeClr val="bg1"/>
                </a:solidFill>
              </a:defRPr>
            </a:lvl1pPr>
          </a:lstStyle>
          <a:p>
            <a:pPr lvl="0"/>
            <a:r>
              <a:rPr lang="en-US" dirty="0"/>
              <a:t>ENTER REGION AND YEAR</a:t>
            </a:r>
          </a:p>
        </p:txBody>
      </p:sp>
      <p:sp>
        <p:nvSpPr>
          <p:cNvPr id="23" name="object 52">
            <a:extLst>
              <a:ext uri="{FF2B5EF4-FFF2-40B4-BE49-F238E27FC236}">
                <a16:creationId xmlns:a16="http://schemas.microsoft.com/office/drawing/2014/main" id="{1C88D6F4-D603-4F52-916E-DF813DD84E66}"/>
              </a:ext>
            </a:extLst>
          </p:cNvPr>
          <p:cNvSpPr txBox="1"/>
          <p:nvPr userDrawn="1"/>
        </p:nvSpPr>
        <p:spPr>
          <a:xfrm>
            <a:off x="6969171" y="1942086"/>
            <a:ext cx="4519430" cy="536887"/>
          </a:xfrm>
          <a:prstGeom prst="rect">
            <a:avLst/>
          </a:prstGeom>
        </p:spPr>
        <p:txBody>
          <a:bodyPr vert="horz" wrap="square" lIns="0" tIns="166701" rIns="0" bIns="0" rtlCol="0">
            <a:noAutofit/>
          </a:bodyPr>
          <a:lstStyle/>
          <a:p>
            <a:pPr marL="7700">
              <a:spcBef>
                <a:spcPts val="1313"/>
              </a:spcBef>
            </a:pPr>
            <a:r>
              <a:rPr lang="en-US" sz="2000" dirty="0">
                <a:solidFill>
                  <a:srgbClr val="FFFFFF"/>
                </a:solidFill>
                <a:latin typeface="+mj-lt"/>
                <a:cs typeface="Gotham Medium"/>
              </a:rPr>
              <a:t>APPROACH</a:t>
            </a:r>
            <a:endParaRPr sz="1394" dirty="0">
              <a:cs typeface="Gotham Book"/>
            </a:endParaRPr>
          </a:p>
        </p:txBody>
      </p:sp>
      <p:sp>
        <p:nvSpPr>
          <p:cNvPr id="24" name="object 52">
            <a:extLst>
              <a:ext uri="{FF2B5EF4-FFF2-40B4-BE49-F238E27FC236}">
                <a16:creationId xmlns:a16="http://schemas.microsoft.com/office/drawing/2014/main" id="{2B00CEC1-51D1-401D-8913-4B93F5744106}"/>
              </a:ext>
            </a:extLst>
          </p:cNvPr>
          <p:cNvSpPr txBox="1"/>
          <p:nvPr userDrawn="1"/>
        </p:nvSpPr>
        <p:spPr>
          <a:xfrm>
            <a:off x="6969171" y="3443643"/>
            <a:ext cx="4519430" cy="536887"/>
          </a:xfrm>
          <a:prstGeom prst="rect">
            <a:avLst/>
          </a:prstGeom>
        </p:spPr>
        <p:txBody>
          <a:bodyPr vert="horz" wrap="square" lIns="0" tIns="166701" rIns="0" bIns="0" rtlCol="0">
            <a:noAutofit/>
          </a:bodyPr>
          <a:lstStyle/>
          <a:p>
            <a:pPr marL="7700">
              <a:spcBef>
                <a:spcPts val="1313"/>
              </a:spcBef>
            </a:pPr>
            <a:r>
              <a:rPr lang="en-US" sz="2000" dirty="0">
                <a:solidFill>
                  <a:srgbClr val="FFFFFF"/>
                </a:solidFill>
                <a:latin typeface="+mj-lt"/>
                <a:cs typeface="Gotham Medium"/>
              </a:rPr>
              <a:t>OUTCOME</a:t>
            </a:r>
            <a:endParaRPr sz="1394" dirty="0">
              <a:cs typeface="Gotham Book"/>
            </a:endParaRPr>
          </a:p>
        </p:txBody>
      </p:sp>
      <p:sp>
        <p:nvSpPr>
          <p:cNvPr id="26" name="Text Placeholder 25">
            <a:extLst>
              <a:ext uri="{FF2B5EF4-FFF2-40B4-BE49-F238E27FC236}">
                <a16:creationId xmlns:a16="http://schemas.microsoft.com/office/drawing/2014/main" id="{14AE0C81-226C-4EA4-A38B-5AF99272E059}"/>
              </a:ext>
            </a:extLst>
          </p:cNvPr>
          <p:cNvSpPr>
            <a:spLocks noGrp="1"/>
          </p:cNvSpPr>
          <p:nvPr>
            <p:ph type="body" sz="quarter" idx="11"/>
          </p:nvPr>
        </p:nvSpPr>
        <p:spPr>
          <a:xfrm>
            <a:off x="6904197" y="881326"/>
            <a:ext cx="4475163" cy="1136219"/>
          </a:xfrm>
        </p:spPr>
        <p:txBody>
          <a:bodyPr>
            <a:normAutofit/>
          </a:bodyPr>
          <a:lstStyle>
            <a:lvl1pPr marL="0" indent="0">
              <a:buNone/>
              <a:defRPr sz="1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sp>
        <p:nvSpPr>
          <p:cNvPr id="29" name="Text Placeholder 25">
            <a:extLst>
              <a:ext uri="{FF2B5EF4-FFF2-40B4-BE49-F238E27FC236}">
                <a16:creationId xmlns:a16="http://schemas.microsoft.com/office/drawing/2014/main" id="{4327DE8C-F394-40D7-A3B4-8DAE5C5C006E}"/>
              </a:ext>
            </a:extLst>
          </p:cNvPr>
          <p:cNvSpPr>
            <a:spLocks noGrp="1"/>
          </p:cNvSpPr>
          <p:nvPr>
            <p:ph type="body" sz="quarter" idx="12"/>
          </p:nvPr>
        </p:nvSpPr>
        <p:spPr>
          <a:xfrm>
            <a:off x="6904197" y="2446367"/>
            <a:ext cx="4475163" cy="1136219"/>
          </a:xfrm>
        </p:spPr>
        <p:txBody>
          <a:bodyPr>
            <a:normAutofit/>
          </a:bodyPr>
          <a:lstStyle>
            <a:lvl1pPr marL="0" indent="0">
              <a:buNone/>
              <a:defRPr sz="1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sp>
        <p:nvSpPr>
          <p:cNvPr id="32" name="Text Placeholder 25">
            <a:extLst>
              <a:ext uri="{FF2B5EF4-FFF2-40B4-BE49-F238E27FC236}">
                <a16:creationId xmlns:a16="http://schemas.microsoft.com/office/drawing/2014/main" id="{4CB8A38D-8CB4-436B-9E1C-412DD626092B}"/>
              </a:ext>
            </a:extLst>
          </p:cNvPr>
          <p:cNvSpPr>
            <a:spLocks noGrp="1"/>
          </p:cNvSpPr>
          <p:nvPr>
            <p:ph type="body" sz="quarter" idx="13"/>
          </p:nvPr>
        </p:nvSpPr>
        <p:spPr>
          <a:xfrm>
            <a:off x="6904197" y="3925392"/>
            <a:ext cx="4475163" cy="1136219"/>
          </a:xfrm>
        </p:spPr>
        <p:txBody>
          <a:bodyPr>
            <a:normAutofit/>
          </a:bodyPr>
          <a:lstStyle>
            <a:lvl1pPr marL="0" indent="0">
              <a:buNone/>
              <a:defRPr sz="1200">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9574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621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Dark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83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A6203-2FCA-40AC-8866-F119FC3774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3416" y="763259"/>
            <a:ext cx="2444529" cy="2090473"/>
          </a:xfrm>
          <a:prstGeom prst="rect">
            <a:avLst/>
          </a:prstGeom>
        </p:spPr>
      </p:pic>
      <p:sp>
        <p:nvSpPr>
          <p:cNvPr id="6" name="Title 7">
            <a:extLst>
              <a:ext uri="{FF2B5EF4-FFF2-40B4-BE49-F238E27FC236}">
                <a16:creationId xmlns:a16="http://schemas.microsoft.com/office/drawing/2014/main" id="{BECAA6C9-9A91-49B0-8A6A-52B400A0AD85}"/>
              </a:ext>
            </a:extLst>
          </p:cNvPr>
          <p:cNvSpPr>
            <a:spLocks noGrp="1"/>
          </p:cNvSpPr>
          <p:nvPr>
            <p:ph type="title" hasCustomPrompt="1"/>
          </p:nvPr>
        </p:nvSpPr>
        <p:spPr>
          <a:xfrm>
            <a:off x="6013937" y="3381167"/>
            <a:ext cx="5479273" cy="979179"/>
          </a:xfrm>
        </p:spPr>
        <p:txBody>
          <a:bodyPr>
            <a:noAutofit/>
          </a:bodyPr>
          <a:lstStyle>
            <a:lvl1pPr algn="r">
              <a:defRPr sz="4000">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003427F1-A762-41D0-B687-94C31DC1D337}"/>
              </a:ext>
            </a:extLst>
          </p:cNvPr>
          <p:cNvSpPr txBox="1"/>
          <p:nvPr userDrawn="1"/>
        </p:nvSpPr>
        <p:spPr>
          <a:xfrm>
            <a:off x="263381" y="6523842"/>
            <a:ext cx="7216880" cy="157992"/>
          </a:xfrm>
          <a:prstGeom prst="rect">
            <a:avLst/>
          </a:prstGeom>
          <a:noFill/>
        </p:spPr>
        <p:txBody>
          <a:bodyPr wrap="square" lIns="0" tIns="0" rIns="0" bIns="0" rtlCol="0">
            <a:spAutoFit/>
          </a:bodyPr>
          <a:lstStyle/>
          <a:p>
            <a:pPr algn="l">
              <a:lnSpc>
                <a:spcPts val="1400"/>
              </a:lnSpc>
              <a:defRPr/>
            </a:pPr>
            <a:r>
              <a:rPr lang="en-US" sz="800" dirty="0">
                <a:solidFill>
                  <a:schemeClr val="bg1"/>
                </a:solidFill>
                <a:latin typeface="Arial"/>
                <a:ea typeface="Arial"/>
                <a:cs typeface="Arial"/>
              </a:rPr>
              <a:t>Confidential and proprietary. Copyright © 2018 Xaxis Inc. All rights reserved. Distribution without permission is prohibited. </a:t>
            </a:r>
          </a:p>
        </p:txBody>
      </p:sp>
      <p:sp>
        <p:nvSpPr>
          <p:cNvPr id="8" name="Title 7">
            <a:extLst>
              <a:ext uri="{FF2B5EF4-FFF2-40B4-BE49-F238E27FC236}">
                <a16:creationId xmlns:a16="http://schemas.microsoft.com/office/drawing/2014/main" id="{9B1E1A8D-D9F2-49F6-BBB6-4291FAB94DE1}"/>
              </a:ext>
            </a:extLst>
          </p:cNvPr>
          <p:cNvSpPr txBox="1">
            <a:spLocks/>
          </p:cNvSpPr>
          <p:nvPr userDrawn="1"/>
        </p:nvSpPr>
        <p:spPr>
          <a:xfrm>
            <a:off x="5742633" y="5076776"/>
            <a:ext cx="5785747" cy="457942"/>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800" kern="1200" spc="200" baseline="0">
                <a:solidFill>
                  <a:schemeClr val="bg1"/>
                </a:solidFill>
                <a:latin typeface="+mj-lt"/>
                <a:ea typeface="+mj-ea"/>
                <a:cs typeface="+mj-cs"/>
              </a:defRPr>
            </a:lvl1pPr>
          </a:lstStyle>
          <a:p>
            <a:pPr algn="r"/>
            <a:r>
              <a:rPr lang="en-US" sz="1400" spc="300" dirty="0">
                <a:solidFill>
                  <a:schemeClr val="accent2"/>
                </a:solidFill>
                <a:latin typeface="Arial Bold" panose="020B0704020202020204" pitchFamily="34" charset="0"/>
                <a:cs typeface="Arial Bold" panose="020B0704020202020204" pitchFamily="34" charset="0"/>
              </a:rPr>
              <a:t>CLICK TO EDIT MASTER TITLE STYLE</a:t>
            </a:r>
          </a:p>
        </p:txBody>
      </p:sp>
    </p:spTree>
    <p:extLst>
      <p:ext uri="{BB962C8B-B14F-4D97-AF65-F5344CB8AC3E}">
        <p14:creationId xmlns:p14="http://schemas.microsoft.com/office/powerpoint/2010/main" val="406905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A6203-2FCA-40AC-8866-F119FC3774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93300" y="2255439"/>
            <a:ext cx="2744646" cy="2347122"/>
          </a:xfrm>
          <a:prstGeom prst="rect">
            <a:avLst/>
          </a:prstGeom>
        </p:spPr>
      </p:pic>
      <p:sp>
        <p:nvSpPr>
          <p:cNvPr id="6" name="Title 7">
            <a:extLst>
              <a:ext uri="{FF2B5EF4-FFF2-40B4-BE49-F238E27FC236}">
                <a16:creationId xmlns:a16="http://schemas.microsoft.com/office/drawing/2014/main" id="{BECAA6C9-9A91-49B0-8A6A-52B400A0AD85}"/>
              </a:ext>
            </a:extLst>
          </p:cNvPr>
          <p:cNvSpPr>
            <a:spLocks noGrp="1"/>
          </p:cNvSpPr>
          <p:nvPr>
            <p:ph type="title" hasCustomPrompt="1"/>
          </p:nvPr>
        </p:nvSpPr>
        <p:spPr>
          <a:xfrm>
            <a:off x="550371" y="4112971"/>
            <a:ext cx="6907839" cy="979179"/>
          </a:xfrm>
        </p:spPr>
        <p:txBody>
          <a:bodyPr>
            <a:noAutofit/>
          </a:bodyPr>
          <a:lstStyle>
            <a:lvl1pPr>
              <a:defRPr sz="4000">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003427F1-A762-41D0-B687-94C31DC1D337}"/>
              </a:ext>
            </a:extLst>
          </p:cNvPr>
          <p:cNvSpPr txBox="1"/>
          <p:nvPr userDrawn="1"/>
        </p:nvSpPr>
        <p:spPr>
          <a:xfrm>
            <a:off x="619710" y="6538914"/>
            <a:ext cx="7216880" cy="157992"/>
          </a:xfrm>
          <a:prstGeom prst="rect">
            <a:avLst/>
          </a:prstGeom>
          <a:noFill/>
        </p:spPr>
        <p:txBody>
          <a:bodyPr wrap="square" lIns="0" tIns="0" rIns="0" bIns="0" rtlCol="0">
            <a:spAutoFit/>
          </a:bodyPr>
          <a:lstStyle/>
          <a:p>
            <a:pPr>
              <a:lnSpc>
                <a:spcPts val="1400"/>
              </a:lnSpc>
              <a:defRPr/>
            </a:pPr>
            <a:r>
              <a:rPr lang="en-US" sz="800" dirty="0">
                <a:solidFill>
                  <a:srgbClr val="B2B2B2"/>
                </a:solidFill>
                <a:latin typeface="Arial"/>
                <a:ea typeface="Arial"/>
                <a:cs typeface="Arial"/>
              </a:rPr>
              <a:t>Confidential and proprietary. Copyright © 2018 Xaxis Inc. All rights reserved. Distribution without permission is prohibited. </a:t>
            </a:r>
          </a:p>
        </p:txBody>
      </p:sp>
      <p:sp>
        <p:nvSpPr>
          <p:cNvPr id="8" name="Title 7">
            <a:extLst>
              <a:ext uri="{FF2B5EF4-FFF2-40B4-BE49-F238E27FC236}">
                <a16:creationId xmlns:a16="http://schemas.microsoft.com/office/drawing/2014/main" id="{9B1E1A8D-D9F2-49F6-BBB6-4291FAB94DE1}"/>
              </a:ext>
            </a:extLst>
          </p:cNvPr>
          <p:cNvSpPr txBox="1">
            <a:spLocks/>
          </p:cNvSpPr>
          <p:nvPr userDrawn="1"/>
        </p:nvSpPr>
        <p:spPr>
          <a:xfrm>
            <a:off x="550371" y="5204713"/>
            <a:ext cx="7472501" cy="457942"/>
          </a:xfrm>
          <a:prstGeom prst="rect">
            <a:avLst/>
          </a:prstGeom>
        </p:spPr>
        <p:txBody>
          <a:bodyPr vert="horz" lIns="91440" tIns="45720" rIns="91440" bIns="45720" rtlCol="0" anchor="t">
            <a:normAutofit/>
          </a:bodyPr>
          <a:lstStyle>
            <a:lvl1pPr algn="l" defTabSz="914377" rtl="0" eaLnBrk="1" latinLnBrk="0" hangingPunct="1">
              <a:lnSpc>
                <a:spcPct val="90000"/>
              </a:lnSpc>
              <a:spcBef>
                <a:spcPct val="0"/>
              </a:spcBef>
              <a:buNone/>
              <a:defRPr sz="3800" kern="1200" spc="200" baseline="0">
                <a:solidFill>
                  <a:schemeClr val="bg1"/>
                </a:solidFill>
                <a:latin typeface="+mj-lt"/>
                <a:ea typeface="+mj-ea"/>
                <a:cs typeface="+mj-cs"/>
              </a:defRPr>
            </a:lvl1pPr>
          </a:lstStyle>
          <a:p>
            <a:r>
              <a:rPr lang="en-US" sz="1400" spc="300" dirty="0">
                <a:solidFill>
                  <a:schemeClr val="accent1"/>
                </a:solidFill>
                <a:latin typeface="Arial Bold" panose="020B0704020202020204" pitchFamily="34" charset="0"/>
                <a:cs typeface="Arial Bold" panose="020B0704020202020204" pitchFamily="34" charset="0"/>
              </a:rPr>
              <a:t>CLICK TO EDIT MASTER TITLE STYLE</a:t>
            </a:r>
          </a:p>
        </p:txBody>
      </p:sp>
    </p:spTree>
    <p:extLst>
      <p:ext uri="{BB962C8B-B14F-4D97-AF65-F5344CB8AC3E}">
        <p14:creationId xmlns:p14="http://schemas.microsoft.com/office/powerpoint/2010/main" val="54135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836-82DC-475F-A0A4-3552673E8DA1}"/>
              </a:ext>
            </a:extLst>
          </p:cNvPr>
          <p:cNvSpPr>
            <a:spLocks noGrp="1"/>
          </p:cNvSpPr>
          <p:nvPr>
            <p:ph type="title" hasCustomPrompt="1"/>
          </p:nvPr>
        </p:nvSpPr>
        <p:spPr/>
        <p:txBody>
          <a:bodyPr/>
          <a:lstStyle>
            <a:lvl1pPr>
              <a:defRPr lang="en-US" dirty="0"/>
            </a:lvl1pPr>
          </a:lstStyle>
          <a:p>
            <a:r>
              <a:rPr lang="en-US" dirty="0"/>
              <a:t>CLICK TO EDIT MASTER TITLE STYLE</a:t>
            </a:r>
          </a:p>
        </p:txBody>
      </p:sp>
      <p:sp>
        <p:nvSpPr>
          <p:cNvPr id="3" name="Text Placeholder 2">
            <a:extLst>
              <a:ext uri="{FF2B5EF4-FFF2-40B4-BE49-F238E27FC236}">
                <a16:creationId xmlns:a16="http://schemas.microsoft.com/office/drawing/2014/main" id="{71BF0E21-2A34-4DC7-9C6F-3E3906BAD082}"/>
              </a:ext>
            </a:extLst>
          </p:cNvPr>
          <p:cNvSpPr>
            <a:spLocks noGrp="1"/>
          </p:cNvSpPr>
          <p:nvPr>
            <p:ph idx="1"/>
          </p:nvPr>
        </p:nvSpPr>
        <p:spPr>
          <a:xfrm>
            <a:off x="495842" y="1630610"/>
            <a:ext cx="108579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CA74F66B-54D5-4958-BA03-3E4F82EBF136}"/>
              </a:ext>
            </a:extLst>
          </p:cNvPr>
          <p:cNvSpPr>
            <a:spLocks noGrp="1"/>
          </p:cNvSpPr>
          <p:nvPr>
            <p:ph type="ftr" sz="quarter" idx="11"/>
          </p:nvPr>
        </p:nvSpPr>
        <p:spPr>
          <a:xfrm>
            <a:off x="495842" y="6488541"/>
            <a:ext cx="7629525" cy="234950"/>
          </a:xfrm>
          <a:prstGeom prst="rect">
            <a:avLst/>
          </a:prstGeom>
        </p:spPr>
        <p:txBody>
          <a:bodyPr anchor="b"/>
          <a:lstStyle>
            <a:lvl1pPr>
              <a:defRPr sz="600" spc="150" baseline="0">
                <a:solidFill>
                  <a:schemeClr val="bg2">
                    <a:lumMod val="75000"/>
                  </a:schemeClr>
                </a:solidFill>
              </a:defRPr>
            </a:lvl1pPr>
          </a:lstStyle>
          <a:p>
            <a:r>
              <a:rPr lang="en-GB" dirty="0"/>
              <a:t>PRESENTATION NAME | 00.00.00 | PRESENTERS NAME</a:t>
            </a:r>
          </a:p>
        </p:txBody>
      </p:sp>
      <p:sp>
        <p:nvSpPr>
          <p:cNvPr id="7" name="Slide Number Placeholder 5">
            <a:extLst>
              <a:ext uri="{FF2B5EF4-FFF2-40B4-BE49-F238E27FC236}">
                <a16:creationId xmlns:a16="http://schemas.microsoft.com/office/drawing/2014/main" id="{53BF460A-BFFE-40A4-9BE5-5BACAC220D12}"/>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rgbClr val="727373"/>
                </a:solidFill>
              </a:defRPr>
            </a:lvl1pPr>
          </a:lstStyle>
          <a:p>
            <a:fld id="{AD00595D-2CC8-4B1A-B897-8501BAC5B107}" type="slidenum">
              <a:rPr lang="en-GB" smtClean="0"/>
              <a:pPr/>
              <a:t>‹#›</a:t>
            </a:fld>
            <a:endParaRPr lang="en-GB"/>
          </a:p>
        </p:txBody>
      </p:sp>
    </p:spTree>
    <p:extLst>
      <p:ext uri="{BB962C8B-B14F-4D97-AF65-F5344CB8AC3E}">
        <p14:creationId xmlns:p14="http://schemas.microsoft.com/office/powerpoint/2010/main" val="24587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836-82DC-475F-A0A4-3552673E8DA1}"/>
              </a:ext>
            </a:extLst>
          </p:cNvPr>
          <p:cNvSpPr>
            <a:spLocks noGrp="1"/>
          </p:cNvSpPr>
          <p:nvPr>
            <p:ph type="title" hasCustomPrompt="1"/>
          </p:nvPr>
        </p:nvSpPr>
        <p:spPr/>
        <p:txBody>
          <a:bodyPr/>
          <a:lstStyle>
            <a:lvl1pPr>
              <a:defRPr lang="en-US" dirty="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1BF0E21-2A34-4DC7-9C6F-3E3906BAD082}"/>
              </a:ext>
            </a:extLst>
          </p:cNvPr>
          <p:cNvSpPr>
            <a:spLocks noGrp="1"/>
          </p:cNvSpPr>
          <p:nvPr>
            <p:ph idx="1"/>
          </p:nvPr>
        </p:nvSpPr>
        <p:spPr>
          <a:xfrm>
            <a:off x="495842" y="1630610"/>
            <a:ext cx="10857958" cy="4351338"/>
          </a:xfrm>
          <a:prstGeom prst="rect">
            <a:avLst/>
          </a:prstGeom>
        </p:spPr>
        <p:txBody>
          <a:bodyPr vert="horz" lIns="91440" tIns="45720" rIns="91440" bIns="45720" rtlCol="0">
            <a:normAutofit/>
          </a:bodyPr>
          <a:lstStyle>
            <a:lvl1pPr marL="285750" indent="-285750">
              <a:buClr>
                <a:schemeClr val="accent1"/>
              </a:buClr>
              <a:buFont typeface="Arial" panose="020B0604020202020204" pitchFamily="34" charset="0"/>
              <a:buChar char="•"/>
              <a:defRPr>
                <a:solidFill>
                  <a:schemeClr val="bg1"/>
                </a:solidFill>
              </a:defRPr>
            </a:lvl1pPr>
            <a:lvl2pPr marL="742939" indent="-285750">
              <a:buClr>
                <a:schemeClr val="accent1"/>
              </a:buClr>
              <a:buFont typeface="Arial" panose="020B0604020202020204" pitchFamily="34" charset="0"/>
              <a:buChar char="•"/>
              <a:defRPr>
                <a:solidFill>
                  <a:schemeClr val="bg1"/>
                </a:solidFill>
              </a:defRPr>
            </a:lvl2pPr>
            <a:lvl3pPr marL="1200127" indent="-285750">
              <a:buClr>
                <a:schemeClr val="accent1"/>
              </a:buClr>
              <a:buFont typeface="Arial" panose="020B0604020202020204" pitchFamily="34" charset="0"/>
              <a:buChar char="•"/>
              <a:defRPr>
                <a:solidFill>
                  <a:schemeClr val="bg1"/>
                </a:solidFill>
              </a:defRPr>
            </a:lvl3pPr>
            <a:lvl4pPr marL="1657316" indent="-285750">
              <a:buClr>
                <a:schemeClr val="accent1"/>
              </a:buClr>
              <a:buFont typeface="Arial" panose="020B0604020202020204" pitchFamily="34" charset="0"/>
              <a:buChar char="•"/>
              <a:defRPr>
                <a:solidFill>
                  <a:schemeClr val="bg1"/>
                </a:solidFill>
              </a:defRPr>
            </a:lvl4pPr>
            <a:lvl5pPr marL="2114504"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close up of a logo&#10;&#10;Description generated with very high confidence">
            <a:extLst>
              <a:ext uri="{FF2B5EF4-FFF2-40B4-BE49-F238E27FC236}">
                <a16:creationId xmlns:a16="http://schemas.microsoft.com/office/drawing/2014/main" id="{B9FD7748-DD57-4502-8A84-C0DB29735E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4435" y="6184117"/>
            <a:ext cx="403874" cy="481263"/>
          </a:xfrm>
          <a:prstGeom prst="rect">
            <a:avLst/>
          </a:prstGeom>
        </p:spPr>
      </p:pic>
      <p:sp>
        <p:nvSpPr>
          <p:cNvPr id="7" name="Footer Placeholder 4">
            <a:extLst>
              <a:ext uri="{FF2B5EF4-FFF2-40B4-BE49-F238E27FC236}">
                <a16:creationId xmlns:a16="http://schemas.microsoft.com/office/drawing/2014/main" id="{8F4C3901-2CC7-497F-B88D-FF5729E50754}"/>
              </a:ext>
            </a:extLst>
          </p:cNvPr>
          <p:cNvSpPr>
            <a:spLocks noGrp="1"/>
          </p:cNvSpPr>
          <p:nvPr>
            <p:ph type="ftr" sz="quarter" idx="11"/>
          </p:nvPr>
        </p:nvSpPr>
        <p:spPr>
          <a:xfrm>
            <a:off x="495842" y="6488541"/>
            <a:ext cx="7629525" cy="234950"/>
          </a:xfrm>
          <a:prstGeom prst="rect">
            <a:avLst/>
          </a:prstGeom>
        </p:spPr>
        <p:txBody>
          <a:bodyPr anchor="b"/>
          <a:lstStyle>
            <a:lvl1pPr>
              <a:defRPr sz="600" spc="150" baseline="0">
                <a:solidFill>
                  <a:schemeClr val="bg1"/>
                </a:solidFill>
              </a:defRPr>
            </a:lvl1pPr>
          </a:lstStyle>
          <a:p>
            <a:r>
              <a:rPr lang="en-GB"/>
              <a:t>PRESENTATION NAME | 00.00.00 | PRESENTERS NAME</a:t>
            </a:r>
            <a:endParaRPr lang="en-GB" dirty="0"/>
          </a:p>
        </p:txBody>
      </p:sp>
      <p:sp>
        <p:nvSpPr>
          <p:cNvPr id="8" name="Slide Number Placeholder 5">
            <a:extLst>
              <a:ext uri="{FF2B5EF4-FFF2-40B4-BE49-F238E27FC236}">
                <a16:creationId xmlns:a16="http://schemas.microsoft.com/office/drawing/2014/main" id="{D49B47EB-AD2E-4475-85E1-7B16069EE868}"/>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chemeClr val="bg1"/>
                </a:solidFill>
              </a:defRPr>
            </a:lvl1pPr>
          </a:lstStyle>
          <a:p>
            <a:fld id="{AD00595D-2CC8-4B1A-B897-8501BAC5B107}" type="slidenum">
              <a:rPr lang="en-GB" smtClean="0"/>
              <a:pPr/>
              <a:t>‹#›</a:t>
            </a:fld>
            <a:endParaRPr lang="en-GB"/>
          </a:p>
        </p:txBody>
      </p:sp>
    </p:spTree>
    <p:extLst>
      <p:ext uri="{BB962C8B-B14F-4D97-AF65-F5344CB8AC3E}">
        <p14:creationId xmlns:p14="http://schemas.microsoft.com/office/powerpoint/2010/main" val="292534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836-82DC-475F-A0A4-3552673E8DA1}"/>
              </a:ext>
            </a:extLst>
          </p:cNvPr>
          <p:cNvSpPr>
            <a:spLocks noGrp="1"/>
          </p:cNvSpPr>
          <p:nvPr>
            <p:ph type="title" hasCustomPrompt="1"/>
          </p:nvPr>
        </p:nvSpPr>
        <p:spPr>
          <a:xfrm>
            <a:off x="495842" y="382461"/>
            <a:ext cx="9547485" cy="1038976"/>
          </a:xfrm>
        </p:spPr>
        <p:txBody>
          <a:bodyPr/>
          <a:lstStyle>
            <a:lvl1pPr>
              <a:defRPr lang="en-US" dirty="0"/>
            </a:lvl1pPr>
          </a:lstStyle>
          <a:p>
            <a:r>
              <a:rPr lang="en-US" dirty="0"/>
              <a:t>CLICK TO EDIT MASTER TITLE STYLE</a:t>
            </a:r>
          </a:p>
        </p:txBody>
      </p:sp>
      <p:sp>
        <p:nvSpPr>
          <p:cNvPr id="3" name="Text Placeholder 2">
            <a:extLst>
              <a:ext uri="{FF2B5EF4-FFF2-40B4-BE49-F238E27FC236}">
                <a16:creationId xmlns:a16="http://schemas.microsoft.com/office/drawing/2014/main" id="{71BF0E21-2A34-4DC7-9C6F-3E3906BAD082}"/>
              </a:ext>
            </a:extLst>
          </p:cNvPr>
          <p:cNvSpPr>
            <a:spLocks noGrp="1"/>
          </p:cNvSpPr>
          <p:nvPr>
            <p:ph idx="1"/>
          </p:nvPr>
        </p:nvSpPr>
        <p:spPr>
          <a:xfrm>
            <a:off x="495842" y="1630610"/>
            <a:ext cx="108579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CA74F66B-54D5-4958-BA03-3E4F82EBF136}"/>
              </a:ext>
            </a:extLst>
          </p:cNvPr>
          <p:cNvSpPr>
            <a:spLocks noGrp="1"/>
          </p:cNvSpPr>
          <p:nvPr>
            <p:ph type="ftr" sz="quarter" idx="11"/>
          </p:nvPr>
        </p:nvSpPr>
        <p:spPr>
          <a:xfrm>
            <a:off x="495842" y="6488541"/>
            <a:ext cx="7629525" cy="234950"/>
          </a:xfrm>
          <a:prstGeom prst="rect">
            <a:avLst/>
          </a:prstGeom>
        </p:spPr>
        <p:txBody>
          <a:bodyPr anchor="b"/>
          <a:lstStyle>
            <a:lvl1pPr>
              <a:defRPr sz="600" spc="150" baseline="0">
                <a:solidFill>
                  <a:schemeClr val="bg2">
                    <a:lumMod val="75000"/>
                  </a:schemeClr>
                </a:solidFill>
              </a:defRPr>
            </a:lvl1pPr>
          </a:lstStyle>
          <a:p>
            <a:r>
              <a:rPr lang="en-GB" dirty="0"/>
              <a:t>PRESENTATION NAME | 00.00.00 | PRESENTERS NAME</a:t>
            </a:r>
          </a:p>
        </p:txBody>
      </p:sp>
      <p:pic>
        <p:nvPicPr>
          <p:cNvPr id="5" name="Picture 4">
            <a:extLst>
              <a:ext uri="{FF2B5EF4-FFF2-40B4-BE49-F238E27FC236}">
                <a16:creationId xmlns:a16="http://schemas.microsoft.com/office/drawing/2014/main" id="{6EF8CDFE-3330-4913-9425-BB9CF2BC51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4959" y="227393"/>
            <a:ext cx="1400096" cy="1194044"/>
          </a:xfrm>
          <a:prstGeom prst="rect">
            <a:avLst/>
          </a:prstGeom>
        </p:spPr>
      </p:pic>
      <p:sp>
        <p:nvSpPr>
          <p:cNvPr id="7" name="Slide Number Placeholder 5">
            <a:extLst>
              <a:ext uri="{FF2B5EF4-FFF2-40B4-BE49-F238E27FC236}">
                <a16:creationId xmlns:a16="http://schemas.microsoft.com/office/drawing/2014/main" id="{A12AF62C-40EF-4892-A8F0-E31FCEC3414A}"/>
              </a:ext>
            </a:extLst>
          </p:cNvPr>
          <p:cNvSpPr>
            <a:spLocks noGrp="1"/>
          </p:cNvSpPr>
          <p:nvPr>
            <p:ph type="sldNum" sz="quarter" idx="4"/>
          </p:nvPr>
        </p:nvSpPr>
        <p:spPr>
          <a:xfrm>
            <a:off x="10625190" y="6475539"/>
            <a:ext cx="504824" cy="234950"/>
          </a:xfrm>
          <a:prstGeom prst="rect">
            <a:avLst/>
          </a:prstGeom>
        </p:spPr>
        <p:txBody>
          <a:bodyPr vert="horz" lIns="0" tIns="0" rIns="0" bIns="0" rtlCol="0" anchor="ctr"/>
          <a:lstStyle>
            <a:lvl1pPr algn="r">
              <a:defRPr sz="800">
                <a:solidFill>
                  <a:srgbClr val="727373"/>
                </a:solidFill>
              </a:defRPr>
            </a:lvl1pPr>
          </a:lstStyle>
          <a:p>
            <a:fld id="{AD00595D-2CC8-4B1A-B897-8501BAC5B107}" type="slidenum">
              <a:rPr lang="en-GB" smtClean="0"/>
              <a:pPr/>
              <a:t>‹#›</a:t>
            </a:fld>
            <a:endParaRPr lang="en-GB"/>
          </a:p>
        </p:txBody>
      </p:sp>
    </p:spTree>
    <p:extLst>
      <p:ext uri="{BB962C8B-B14F-4D97-AF65-F5344CB8AC3E}">
        <p14:creationId xmlns:p14="http://schemas.microsoft.com/office/powerpoint/2010/main" val="301677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836-82DC-475F-A0A4-3552673E8DA1}"/>
              </a:ext>
            </a:extLst>
          </p:cNvPr>
          <p:cNvSpPr>
            <a:spLocks noGrp="1"/>
          </p:cNvSpPr>
          <p:nvPr>
            <p:ph type="title" hasCustomPrompt="1"/>
          </p:nvPr>
        </p:nvSpPr>
        <p:spPr>
          <a:xfrm>
            <a:off x="495842" y="382461"/>
            <a:ext cx="9547485" cy="1038976"/>
          </a:xfrm>
        </p:spPr>
        <p:txBody>
          <a:bodyPr/>
          <a:lstStyle>
            <a:lvl1pPr>
              <a:defRPr lang="en-US" dirty="0"/>
            </a:lvl1pPr>
          </a:lstStyle>
          <a:p>
            <a:r>
              <a:rPr lang="en-US" dirty="0"/>
              <a:t>CLICK TO EDIT MASTER TITLE STYLE</a:t>
            </a:r>
          </a:p>
        </p:txBody>
      </p:sp>
      <p:sp>
        <p:nvSpPr>
          <p:cNvPr id="3" name="Text Placeholder 2">
            <a:extLst>
              <a:ext uri="{FF2B5EF4-FFF2-40B4-BE49-F238E27FC236}">
                <a16:creationId xmlns:a16="http://schemas.microsoft.com/office/drawing/2014/main" id="{71BF0E21-2A34-4DC7-9C6F-3E3906BAD082}"/>
              </a:ext>
            </a:extLst>
          </p:cNvPr>
          <p:cNvSpPr>
            <a:spLocks noGrp="1"/>
          </p:cNvSpPr>
          <p:nvPr>
            <p:ph idx="1"/>
          </p:nvPr>
        </p:nvSpPr>
        <p:spPr>
          <a:xfrm>
            <a:off x="495842" y="1630610"/>
            <a:ext cx="1050207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CA74F66B-54D5-4958-BA03-3E4F82EBF136}"/>
              </a:ext>
            </a:extLst>
          </p:cNvPr>
          <p:cNvSpPr>
            <a:spLocks noGrp="1"/>
          </p:cNvSpPr>
          <p:nvPr>
            <p:ph type="ftr" sz="quarter" idx="11"/>
          </p:nvPr>
        </p:nvSpPr>
        <p:spPr>
          <a:xfrm>
            <a:off x="495842" y="6488541"/>
            <a:ext cx="7629525" cy="234950"/>
          </a:xfrm>
          <a:prstGeom prst="rect">
            <a:avLst/>
          </a:prstGeom>
        </p:spPr>
        <p:txBody>
          <a:bodyPr anchor="b"/>
          <a:lstStyle>
            <a:lvl1pPr>
              <a:defRPr sz="600" spc="150" baseline="0">
                <a:solidFill>
                  <a:schemeClr val="bg2">
                    <a:lumMod val="75000"/>
                  </a:schemeClr>
                </a:solidFill>
              </a:defRPr>
            </a:lvl1pPr>
          </a:lstStyle>
          <a:p>
            <a:r>
              <a:rPr lang="en-GB" dirty="0"/>
              <a:t>PRESENTATION NAME | 00.00.00 | PRESENTERS NAME</a:t>
            </a:r>
          </a:p>
        </p:txBody>
      </p:sp>
      <p:pic>
        <p:nvPicPr>
          <p:cNvPr id="5" name="Picture 4">
            <a:extLst>
              <a:ext uri="{FF2B5EF4-FFF2-40B4-BE49-F238E27FC236}">
                <a16:creationId xmlns:a16="http://schemas.microsoft.com/office/drawing/2014/main" id="{6EF8CDFE-3330-4913-9425-BB9CF2BC51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4959" y="5331956"/>
            <a:ext cx="1400096" cy="1194044"/>
          </a:xfrm>
          <a:prstGeom prst="rect">
            <a:avLst/>
          </a:prstGeom>
        </p:spPr>
      </p:pic>
    </p:spTree>
    <p:extLst>
      <p:ext uri="{BB962C8B-B14F-4D97-AF65-F5344CB8AC3E}">
        <p14:creationId xmlns:p14="http://schemas.microsoft.com/office/powerpoint/2010/main" val="49405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ub Title Lay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0D57ED-C7E2-450C-A07B-6B349B2A84B5}"/>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8B4EEB1-201F-4AA1-9128-D00D0FBD1245}"/>
              </a:ext>
            </a:extLst>
          </p:cNvPr>
          <p:cNvSpPr>
            <a:spLocks noGrp="1"/>
          </p:cNvSpPr>
          <p:nvPr>
            <p:ph type="pic" sz="quarter" idx="10" hasCustomPrompt="1"/>
          </p:nvPr>
        </p:nvSpPr>
        <p:spPr>
          <a:xfrm>
            <a:off x="0" y="0"/>
            <a:ext cx="12192000" cy="6858000"/>
          </a:xfrm>
        </p:spPr>
        <p:txBody>
          <a:bodyPr/>
          <a:lstStyle>
            <a:lvl1pPr>
              <a:defRPr/>
            </a:lvl1pPr>
          </a:lstStyle>
          <a:p>
            <a:r>
              <a:rPr lang="en-US" dirty="0"/>
              <a:t>Insert image and send to back</a:t>
            </a:r>
          </a:p>
        </p:txBody>
      </p:sp>
      <p:sp>
        <p:nvSpPr>
          <p:cNvPr id="15" name="Title 7">
            <a:extLst>
              <a:ext uri="{FF2B5EF4-FFF2-40B4-BE49-F238E27FC236}">
                <a16:creationId xmlns:a16="http://schemas.microsoft.com/office/drawing/2014/main" id="{CBCF6FFD-3A39-4C86-B49F-5A046E304A24}"/>
              </a:ext>
            </a:extLst>
          </p:cNvPr>
          <p:cNvSpPr txBox="1">
            <a:spLocks/>
          </p:cNvSpPr>
          <p:nvPr userDrawn="1"/>
        </p:nvSpPr>
        <p:spPr>
          <a:xfrm>
            <a:off x="1194203" y="2555364"/>
            <a:ext cx="6859551" cy="1160318"/>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spc="0" baseline="0">
                <a:solidFill>
                  <a:schemeClr val="tx1"/>
                </a:solidFill>
                <a:latin typeface="+mj-lt"/>
                <a:ea typeface="+mj-ea"/>
                <a:cs typeface="+mj-cs"/>
              </a:defRPr>
            </a:lvl1pPr>
          </a:lstStyle>
          <a:p>
            <a:r>
              <a:rPr lang="en-US" sz="4000" dirty="0">
                <a:solidFill>
                  <a:schemeClr val="bg1"/>
                </a:solidFill>
              </a:rPr>
              <a:t>CLICK TO EDIT MASTER TITLE STYLE</a:t>
            </a:r>
          </a:p>
        </p:txBody>
      </p:sp>
      <p:sp>
        <p:nvSpPr>
          <p:cNvPr id="16" name="Rectangle 15">
            <a:extLst>
              <a:ext uri="{FF2B5EF4-FFF2-40B4-BE49-F238E27FC236}">
                <a16:creationId xmlns:a16="http://schemas.microsoft.com/office/drawing/2014/main" id="{BA5A8F0D-EE01-44BE-ADFF-2A6C66D7DD44}"/>
              </a:ext>
            </a:extLst>
          </p:cNvPr>
          <p:cNvSpPr/>
          <p:nvPr userDrawn="1"/>
        </p:nvSpPr>
        <p:spPr>
          <a:xfrm>
            <a:off x="919426" y="2649434"/>
            <a:ext cx="125604" cy="97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0A30AA2-FBFC-4D9E-BD63-B53560C78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0727" y="2296048"/>
            <a:ext cx="1963308" cy="16789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842" y="382461"/>
            <a:ext cx="10857958" cy="103897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95842" y="1530936"/>
            <a:ext cx="108579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E029D5ED-DFD6-4CBA-BC90-01018247EEFA}"/>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1572652" y="6171041"/>
            <a:ext cx="409798" cy="488415"/>
          </a:xfrm>
          <a:prstGeom prst="rect">
            <a:avLst/>
          </a:prstGeom>
        </p:spPr>
      </p:pic>
    </p:spTree>
    <p:extLst>
      <p:ext uri="{BB962C8B-B14F-4D97-AF65-F5344CB8AC3E}">
        <p14:creationId xmlns:p14="http://schemas.microsoft.com/office/powerpoint/2010/main" val="3685021001"/>
      </p:ext>
    </p:extLst>
  </p:cSld>
  <p:clrMap bg1="lt1" tx1="dk1" bg2="lt2" tx2="dk2" accent1="accent1" accent2="accent2" accent3="accent3" accent4="accent4" accent5="accent5" accent6="accent6" hlink="hlink" folHlink="folHlink"/>
  <p:sldLayoutIdLst>
    <p:sldLayoutId id="2147484375" r:id="rId1"/>
    <p:sldLayoutId id="2147484387" r:id="rId2"/>
    <p:sldLayoutId id="2147484388" r:id="rId3"/>
    <p:sldLayoutId id="2147484386" r:id="rId4"/>
    <p:sldLayoutId id="2147484366" r:id="rId5"/>
    <p:sldLayoutId id="2147484374" r:id="rId6"/>
    <p:sldLayoutId id="2147484380" r:id="rId7"/>
    <p:sldLayoutId id="2147484381" r:id="rId8"/>
    <p:sldLayoutId id="2147484369" r:id="rId9"/>
    <p:sldLayoutId id="2147484389" r:id="rId10"/>
    <p:sldLayoutId id="2147484371" r:id="rId11"/>
    <p:sldLayoutId id="2147484372" r:id="rId12"/>
    <p:sldLayoutId id="2147484382" r:id="rId13"/>
    <p:sldLayoutId id="2147484384" r:id="rId14"/>
    <p:sldLayoutId id="2147484385" r:id="rId15"/>
    <p:sldLayoutId id="2147484390" r:id="rId16"/>
    <p:sldLayoutId id="2147484391" r:id="rId17"/>
    <p:sldLayoutId id="2147484392" r:id="rId18"/>
    <p:sldLayoutId id="2147484395" r:id="rId19"/>
    <p:sldLayoutId id="2147484394" r:id="rId20"/>
    <p:sldLayoutId id="2147484396" r:id="rId21"/>
    <p:sldLayoutId id="2147484397" r:id="rId22"/>
  </p:sldLayoutIdLst>
  <p:hf hdr="0" ftr="0" dt="0"/>
  <p:txStyles>
    <p:titleStyle>
      <a:lvl1pPr algn="l" defTabSz="914377"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Arial" panose="020B0604020202020204" pitchFamily="34" charset="0"/>
        <a:buChar char="•"/>
        <a:defRPr sz="1800" kern="1200">
          <a:solidFill>
            <a:srgbClr val="727373"/>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rgbClr val="727373"/>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rgbClr val="727373"/>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rgbClr val="727373"/>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rgbClr val="72737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chart" Target="../charts/char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6514992" y="204810"/>
            <a:ext cx="5358309" cy="6582566"/>
          </a:xfrm>
          <a:custGeom>
            <a:avLst/>
            <a:gdLst/>
            <a:ahLst/>
            <a:cxnLst/>
            <a:rect l="l" t="t" r="r" b="b"/>
            <a:pathLst>
              <a:path w="8837930" h="10261600">
                <a:moveTo>
                  <a:pt x="8617538" y="0"/>
                </a:moveTo>
                <a:lnTo>
                  <a:pt x="219888" y="0"/>
                </a:lnTo>
                <a:lnTo>
                  <a:pt x="92765" y="3435"/>
                </a:lnTo>
                <a:lnTo>
                  <a:pt x="27486" y="27486"/>
                </a:lnTo>
                <a:lnTo>
                  <a:pt x="3435" y="92765"/>
                </a:lnTo>
                <a:lnTo>
                  <a:pt x="0" y="219888"/>
                </a:lnTo>
                <a:lnTo>
                  <a:pt x="0" y="10041579"/>
                </a:lnTo>
                <a:lnTo>
                  <a:pt x="3435" y="10168702"/>
                </a:lnTo>
                <a:lnTo>
                  <a:pt x="27486" y="10233981"/>
                </a:lnTo>
                <a:lnTo>
                  <a:pt x="92765" y="10258031"/>
                </a:lnTo>
                <a:lnTo>
                  <a:pt x="219888" y="10261467"/>
                </a:lnTo>
                <a:lnTo>
                  <a:pt x="8617538" y="10261467"/>
                </a:lnTo>
                <a:lnTo>
                  <a:pt x="8744661" y="10258031"/>
                </a:lnTo>
                <a:lnTo>
                  <a:pt x="8809941" y="10233981"/>
                </a:lnTo>
                <a:lnTo>
                  <a:pt x="8833991" y="10168702"/>
                </a:lnTo>
                <a:lnTo>
                  <a:pt x="8837427" y="10041579"/>
                </a:lnTo>
                <a:lnTo>
                  <a:pt x="8837427" y="219888"/>
                </a:lnTo>
                <a:lnTo>
                  <a:pt x="8833991" y="92765"/>
                </a:lnTo>
                <a:lnTo>
                  <a:pt x="8809941" y="27486"/>
                </a:lnTo>
                <a:lnTo>
                  <a:pt x="8744661" y="3435"/>
                </a:lnTo>
                <a:lnTo>
                  <a:pt x="8617538" y="0"/>
                </a:lnTo>
                <a:close/>
              </a:path>
            </a:pathLst>
          </a:custGeom>
          <a:solidFill>
            <a:srgbClr val="304269">
              <a:alpha val="89999"/>
            </a:srgbClr>
          </a:solidFill>
        </p:spPr>
        <p:txBody>
          <a:bodyPr wrap="square" lIns="0" tIns="0" rIns="0" bIns="0" rtlCol="0"/>
          <a:lstStyle/>
          <a:p>
            <a:endParaRPr sz="661" dirty="0"/>
          </a:p>
        </p:txBody>
      </p:sp>
      <p:sp>
        <p:nvSpPr>
          <p:cNvPr id="52" name="object 52"/>
          <p:cNvSpPr txBox="1"/>
          <p:nvPr/>
        </p:nvSpPr>
        <p:spPr>
          <a:xfrm>
            <a:off x="6934430" y="359274"/>
            <a:ext cx="4519430" cy="5508126"/>
          </a:xfrm>
          <a:prstGeom prst="rect">
            <a:avLst/>
          </a:prstGeom>
        </p:spPr>
        <p:txBody>
          <a:bodyPr vert="horz" wrap="square" lIns="0" tIns="166701" rIns="0" bIns="0" rtlCol="0">
            <a:noAutofit/>
          </a:bodyPr>
          <a:lstStyle/>
          <a:p>
            <a:pPr marL="7700">
              <a:spcBef>
                <a:spcPts val="1313"/>
              </a:spcBef>
            </a:pPr>
            <a:r>
              <a:rPr lang="en-US" sz="1050" b="1" spc="-3" dirty="0">
                <a:solidFill>
                  <a:srgbClr val="FFFFFF"/>
                </a:solidFill>
                <a:cs typeface="Gotham Book"/>
              </a:rPr>
              <a:t>	</a:t>
            </a:r>
          </a:p>
        </p:txBody>
      </p:sp>
      <p:sp>
        <p:nvSpPr>
          <p:cNvPr id="54" name="object 54"/>
          <p:cNvSpPr txBox="1"/>
          <p:nvPr/>
        </p:nvSpPr>
        <p:spPr>
          <a:xfrm>
            <a:off x="527150" y="6182836"/>
            <a:ext cx="3545958" cy="191628"/>
          </a:xfrm>
          <a:prstGeom prst="rect">
            <a:avLst/>
          </a:prstGeom>
        </p:spPr>
        <p:txBody>
          <a:bodyPr vert="horz" wrap="square" lIns="0" tIns="9625" rIns="0" bIns="0" rtlCol="0">
            <a:spAutoFit/>
          </a:bodyPr>
          <a:lstStyle/>
          <a:p>
            <a:pPr marL="7700">
              <a:spcBef>
                <a:spcPts val="76"/>
              </a:spcBef>
            </a:pPr>
            <a:r>
              <a:rPr sz="1182" spc="300" dirty="0">
                <a:solidFill>
                  <a:srgbClr val="FFFFFF"/>
                </a:solidFill>
                <a:latin typeface="Gotham Medium"/>
                <a:cs typeface="Gotham Medium"/>
              </a:rPr>
              <a:t>XAXIS</a:t>
            </a:r>
            <a:r>
              <a:rPr lang="en-US" sz="1182" spc="300" dirty="0">
                <a:solidFill>
                  <a:srgbClr val="FFFFFF"/>
                </a:solidFill>
                <a:latin typeface="Gotham Medium"/>
                <a:cs typeface="Gotham Medium"/>
              </a:rPr>
              <a:t> Denmark</a:t>
            </a:r>
            <a:r>
              <a:rPr sz="1182" spc="300" dirty="0">
                <a:solidFill>
                  <a:srgbClr val="FFFFFF"/>
                </a:solidFill>
                <a:latin typeface="Gotham Medium"/>
                <a:cs typeface="Gotham Medium"/>
              </a:rPr>
              <a:t>, </a:t>
            </a:r>
            <a:r>
              <a:rPr lang="en-US" sz="1182" spc="300" dirty="0">
                <a:solidFill>
                  <a:srgbClr val="FFFFFF"/>
                </a:solidFill>
                <a:latin typeface="Gotham Medium"/>
                <a:cs typeface="Gotham Medium"/>
              </a:rPr>
              <a:t>2020</a:t>
            </a:r>
            <a:r>
              <a:rPr sz="1182" spc="300" dirty="0">
                <a:solidFill>
                  <a:srgbClr val="FFFFFF"/>
                </a:solidFill>
                <a:latin typeface="Gotham Medium"/>
                <a:cs typeface="Gotham Medium"/>
              </a:rPr>
              <a:t> </a:t>
            </a:r>
            <a:endParaRPr sz="1182" spc="300" dirty="0">
              <a:latin typeface="Gotham Medium"/>
              <a:cs typeface="Gotham Medium"/>
            </a:endParaRPr>
          </a:p>
        </p:txBody>
      </p:sp>
      <p:grpSp>
        <p:nvGrpSpPr>
          <p:cNvPr id="18" name="Group 17">
            <a:extLst>
              <a:ext uri="{FF2B5EF4-FFF2-40B4-BE49-F238E27FC236}">
                <a16:creationId xmlns:a16="http://schemas.microsoft.com/office/drawing/2014/main" id="{0857AFC5-82BE-4B24-8732-FF5558F8883E}"/>
              </a:ext>
            </a:extLst>
          </p:cNvPr>
          <p:cNvGrpSpPr/>
          <p:nvPr/>
        </p:nvGrpSpPr>
        <p:grpSpPr>
          <a:xfrm>
            <a:off x="545394" y="517687"/>
            <a:ext cx="1223978" cy="1046338"/>
            <a:chOff x="1125962" y="199332"/>
            <a:chExt cx="2845298" cy="2432351"/>
          </a:xfrm>
        </p:grpSpPr>
        <p:pic>
          <p:nvPicPr>
            <p:cNvPr id="19" name="Picture 18" descr="A close up of a sign&#10;&#10;Description generated with very high confidence">
              <a:extLst>
                <a:ext uri="{FF2B5EF4-FFF2-40B4-BE49-F238E27FC236}">
                  <a16:creationId xmlns:a16="http://schemas.microsoft.com/office/drawing/2014/main" id="{A3DF427D-BEEC-4685-A61A-6C3709376D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962" y="1894408"/>
              <a:ext cx="2845298" cy="737275"/>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A3B18450-224C-4BDF-AE75-5AAC8F08D1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1297" y="199332"/>
              <a:ext cx="1209304" cy="1441027"/>
            </a:xfrm>
            <a:prstGeom prst="rect">
              <a:avLst/>
            </a:prstGeom>
          </p:spPr>
        </p:pic>
      </p:grpSp>
      <p:grpSp>
        <p:nvGrpSpPr>
          <p:cNvPr id="69" name="Group 68">
            <a:extLst>
              <a:ext uri="{FF2B5EF4-FFF2-40B4-BE49-F238E27FC236}">
                <a16:creationId xmlns:a16="http://schemas.microsoft.com/office/drawing/2014/main" id="{AF2DC1EC-086F-41D7-BA35-C35E524C33B1}"/>
              </a:ext>
            </a:extLst>
          </p:cNvPr>
          <p:cNvGrpSpPr/>
          <p:nvPr/>
        </p:nvGrpSpPr>
        <p:grpSpPr>
          <a:xfrm>
            <a:off x="545394" y="4418757"/>
            <a:ext cx="4822649" cy="1240874"/>
            <a:chOff x="538910" y="4534405"/>
            <a:chExt cx="4567285" cy="954110"/>
          </a:xfrm>
        </p:grpSpPr>
        <p:sp>
          <p:nvSpPr>
            <p:cNvPr id="66" name="Rectangle 65">
              <a:extLst>
                <a:ext uri="{FF2B5EF4-FFF2-40B4-BE49-F238E27FC236}">
                  <a16:creationId xmlns:a16="http://schemas.microsoft.com/office/drawing/2014/main" id="{3AE8FC3F-4B1D-48F1-A9DB-558F611D7EE5}"/>
                </a:ext>
              </a:extLst>
            </p:cNvPr>
            <p:cNvSpPr/>
            <p:nvPr/>
          </p:nvSpPr>
          <p:spPr>
            <a:xfrm>
              <a:off x="538910" y="4534405"/>
              <a:ext cx="4567284" cy="414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931F21C-97EB-4B37-9CCE-1A85A0436D90}"/>
                </a:ext>
              </a:extLst>
            </p:cNvPr>
            <p:cNvSpPr/>
            <p:nvPr/>
          </p:nvSpPr>
          <p:spPr>
            <a:xfrm>
              <a:off x="538911" y="4948986"/>
              <a:ext cx="4567284" cy="539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526614A7-EB2F-BF47-B6F4-73EAB57AC5B7}"/>
              </a:ext>
            </a:extLst>
          </p:cNvPr>
          <p:cNvSpPr txBox="1"/>
          <p:nvPr/>
        </p:nvSpPr>
        <p:spPr>
          <a:xfrm>
            <a:off x="6692810" y="528010"/>
            <a:ext cx="5109429" cy="4632037"/>
          </a:xfrm>
          <a:prstGeom prst="rect">
            <a:avLst/>
          </a:prstGeom>
          <a:noFill/>
        </p:spPr>
        <p:txBody>
          <a:bodyPr wrap="square" rtlCol="0">
            <a:spAutoFit/>
          </a:bodyPr>
          <a:lstStyle/>
          <a:p>
            <a:r>
              <a:rPr lang="en-GB" sz="2400" dirty="0">
                <a:solidFill>
                  <a:schemeClr val="bg1"/>
                </a:solidFill>
                <a:latin typeface="+mj-lt"/>
              </a:rPr>
              <a:t>CHALLENGE</a:t>
            </a:r>
          </a:p>
          <a:p>
            <a:r>
              <a:rPr lang="en-GB" sz="1100" dirty="0">
                <a:solidFill>
                  <a:schemeClr val="bg1"/>
                </a:solidFill>
              </a:rPr>
              <a:t>After a period of strict travel restrictions due to the COVID-19 pandemic, shipping and logistics company, DFDS Seaways, wanted to drive ticket sales for their routes in Northern Europe. </a:t>
            </a:r>
            <a:endParaRPr lang="en-GB" sz="1100" dirty="0">
              <a:solidFill>
                <a:schemeClr val="bg1"/>
              </a:solidFill>
              <a:latin typeface="+mj-lt"/>
            </a:endParaRPr>
          </a:p>
          <a:p>
            <a:endParaRPr lang="en-GB" sz="1100" dirty="0">
              <a:solidFill>
                <a:schemeClr val="bg1"/>
              </a:solidFill>
              <a:latin typeface="+mj-lt"/>
            </a:endParaRPr>
          </a:p>
          <a:p>
            <a:r>
              <a:rPr lang="en-GB" sz="2400" b="1" dirty="0">
                <a:solidFill>
                  <a:schemeClr val="bg1"/>
                </a:solidFill>
                <a:latin typeface="+mj-lt"/>
              </a:rPr>
              <a:t>APPROACH</a:t>
            </a:r>
          </a:p>
          <a:p>
            <a:r>
              <a:rPr lang="en-GB" sz="1100" dirty="0">
                <a:solidFill>
                  <a:schemeClr val="bg1"/>
                </a:solidFill>
              </a:rPr>
              <a:t>The opportunity for DFDS customers to bring a car on board their journey was identified this as a perfect angle to attract the target audience of holiday-making families. The audience segments were obtained using [m]insights and publisher data, before being deployed using the Xandr DSP.  </a:t>
            </a:r>
          </a:p>
          <a:p>
            <a:endParaRPr lang="en-GB" sz="1100" dirty="0">
              <a:solidFill>
                <a:schemeClr val="bg1"/>
              </a:solidFill>
            </a:endParaRPr>
          </a:p>
          <a:p>
            <a:r>
              <a:rPr lang="en-GB" sz="1100" dirty="0">
                <a:solidFill>
                  <a:schemeClr val="bg1"/>
                </a:solidFill>
              </a:rPr>
              <a:t>Xaxis Creative Studios, the in-house creative and interactive execution shop, was then leveraged to enhance the campaign’s creative. The ads were displayed using an interactive Prism rich media unit, a 300x250px adspace that enabled users to swipe through different panels and create narrative by engaging with DFDS’ content.  </a:t>
            </a:r>
          </a:p>
          <a:p>
            <a:endParaRPr lang="en-GB" sz="1100" dirty="0">
              <a:solidFill>
                <a:schemeClr val="bg1"/>
              </a:solidFill>
            </a:endParaRPr>
          </a:p>
          <a:p>
            <a:r>
              <a:rPr lang="en-GB" sz="1100" dirty="0">
                <a:solidFill>
                  <a:schemeClr val="bg1"/>
                </a:solidFill>
              </a:rPr>
              <a:t>The interactive creative, and the swipe function proved particularly successful amongst mobile device users, significantly increasing user engagement and clicks through to DFDS’ website.</a:t>
            </a:r>
            <a:endParaRPr lang="en-GB" sz="900" dirty="0">
              <a:solidFill>
                <a:schemeClr val="bg1"/>
              </a:solidFill>
            </a:endParaRPr>
          </a:p>
          <a:p>
            <a:endParaRPr lang="en-GB" sz="1100" dirty="0">
              <a:solidFill>
                <a:schemeClr val="bg1"/>
              </a:solidFill>
            </a:endParaRPr>
          </a:p>
          <a:p>
            <a:r>
              <a:rPr lang="en-GB" sz="2400" b="1" dirty="0">
                <a:solidFill>
                  <a:schemeClr val="bg1"/>
                </a:solidFill>
                <a:latin typeface="+mj-lt"/>
              </a:rPr>
              <a:t>OUTCOME</a:t>
            </a:r>
          </a:p>
          <a:p>
            <a:endParaRPr lang="en-GB" sz="1100" dirty="0">
              <a:solidFill>
                <a:schemeClr val="bg1"/>
              </a:solidFill>
            </a:endParaRPr>
          </a:p>
        </p:txBody>
      </p:sp>
      <p:sp>
        <p:nvSpPr>
          <p:cNvPr id="5" name="Rectangle 4">
            <a:extLst>
              <a:ext uri="{FF2B5EF4-FFF2-40B4-BE49-F238E27FC236}">
                <a16:creationId xmlns:a16="http://schemas.microsoft.com/office/drawing/2014/main" id="{F4E6B68B-6C89-F446-B74B-8640B6AB22A4}"/>
              </a:ext>
            </a:extLst>
          </p:cNvPr>
          <p:cNvSpPr/>
          <p:nvPr/>
        </p:nvSpPr>
        <p:spPr>
          <a:xfrm>
            <a:off x="545394" y="4447474"/>
            <a:ext cx="4994912" cy="1200329"/>
          </a:xfrm>
          <a:prstGeom prst="rect">
            <a:avLst/>
          </a:prstGeom>
        </p:spPr>
        <p:txBody>
          <a:bodyPr wrap="square">
            <a:spAutoFit/>
          </a:bodyPr>
          <a:lstStyle/>
          <a:p>
            <a:r>
              <a:rPr lang="en-GB" sz="2400" b="1" dirty="0">
                <a:solidFill>
                  <a:schemeClr val="bg1"/>
                </a:solidFill>
                <a:latin typeface="+mj-lt"/>
              </a:rPr>
              <a:t>EFFICIENTLY INCREASING CONVERSION RATES WITH INTERACTIVE CREATIVE </a:t>
            </a:r>
          </a:p>
        </p:txBody>
      </p:sp>
      <p:pic>
        <p:nvPicPr>
          <p:cNvPr id="6" name="Picture 5">
            <a:extLst>
              <a:ext uri="{FF2B5EF4-FFF2-40B4-BE49-F238E27FC236}">
                <a16:creationId xmlns:a16="http://schemas.microsoft.com/office/drawing/2014/main" id="{66254A4C-7E9B-7D44-9508-5927F72FD3D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09660" y="849813"/>
            <a:ext cx="2768600" cy="723900"/>
          </a:xfrm>
          <a:prstGeom prst="rect">
            <a:avLst/>
          </a:prstGeom>
        </p:spPr>
      </p:pic>
      <p:pic>
        <p:nvPicPr>
          <p:cNvPr id="22" name="Picture 21">
            <a:extLst>
              <a:ext uri="{FF2B5EF4-FFF2-40B4-BE49-F238E27FC236}">
                <a16:creationId xmlns:a16="http://schemas.microsoft.com/office/drawing/2014/main" id="{819352C8-B0DB-B446-8B81-706232103B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86651" y="1893618"/>
            <a:ext cx="2399633" cy="2158433"/>
          </a:xfrm>
          <a:prstGeom prst="rect">
            <a:avLst/>
          </a:prstGeom>
        </p:spPr>
      </p:pic>
      <p:sp>
        <p:nvSpPr>
          <p:cNvPr id="24" name="Rectangle 23">
            <a:extLst>
              <a:ext uri="{FF2B5EF4-FFF2-40B4-BE49-F238E27FC236}">
                <a16:creationId xmlns:a16="http://schemas.microsoft.com/office/drawing/2014/main" id="{3C1AE325-7189-7D42-830F-5C4B9793B91B}"/>
              </a:ext>
            </a:extLst>
          </p:cNvPr>
          <p:cNvSpPr/>
          <p:nvPr/>
        </p:nvSpPr>
        <p:spPr>
          <a:xfrm>
            <a:off x="6795243" y="5993138"/>
            <a:ext cx="2265056"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kumimoji="0" lang="en-GB" sz="4400" b="1" i="0" u="none" strike="noStrike" kern="1200" cap="none" spc="-61" normalizeH="0" baseline="0" noProof="0" dirty="0">
                <a:ln>
                  <a:noFill/>
                </a:ln>
                <a:solidFill>
                  <a:srgbClr val="29ADE4"/>
                </a:solidFill>
                <a:effectLst/>
                <a:uLnTx/>
                <a:uFillTx/>
                <a:latin typeface="Gotham Bold"/>
                <a:ea typeface="+mn-ea"/>
                <a:cs typeface="Gotham Bold"/>
              </a:rPr>
              <a:t>8%</a:t>
            </a:r>
            <a:endParaRPr kumimoji="0" lang="en-GB" sz="4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900" spc="-12" dirty="0">
                <a:solidFill>
                  <a:schemeClr val="bg1"/>
                </a:solidFill>
                <a:latin typeface="Gotham Book"/>
                <a:cs typeface="Gotham Book"/>
              </a:rPr>
              <a:t>Decrease in CPC</a:t>
            </a:r>
            <a:endParaRPr lang="en-GB" sz="900" dirty="0">
              <a:solidFill>
                <a:schemeClr val="bg1"/>
              </a:solidFill>
              <a:latin typeface="Gotham Book"/>
              <a:cs typeface="Gotham Book"/>
            </a:endParaRPr>
          </a:p>
        </p:txBody>
      </p:sp>
      <p:sp>
        <p:nvSpPr>
          <p:cNvPr id="25" name="Rectangle 24">
            <a:extLst>
              <a:ext uri="{FF2B5EF4-FFF2-40B4-BE49-F238E27FC236}">
                <a16:creationId xmlns:a16="http://schemas.microsoft.com/office/drawing/2014/main" id="{518D497F-1AC5-744C-ADEB-7A373894F589}"/>
              </a:ext>
            </a:extLst>
          </p:cNvPr>
          <p:cNvSpPr/>
          <p:nvPr/>
        </p:nvSpPr>
        <p:spPr>
          <a:xfrm>
            <a:off x="9148713" y="6021012"/>
            <a:ext cx="2265054"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lang="en-GB" sz="4400" b="1" spc="-61" dirty="0">
                <a:solidFill>
                  <a:srgbClr val="29ADE4"/>
                </a:solidFill>
                <a:latin typeface="Gotham Bold"/>
                <a:cs typeface="Gotham Bold"/>
              </a:rPr>
              <a:t>136</a:t>
            </a:r>
            <a:r>
              <a:rPr kumimoji="0" lang="en-GB" sz="4400" b="1" i="0" u="none" strike="noStrike" kern="1200" cap="none" spc="-61" normalizeH="0" baseline="0" noProof="0" dirty="0">
                <a:ln>
                  <a:noFill/>
                </a:ln>
                <a:solidFill>
                  <a:srgbClr val="29ADE4"/>
                </a:solidFill>
                <a:effectLst/>
                <a:uLnTx/>
                <a:uFillTx/>
                <a:latin typeface="Gotham Bold"/>
                <a:ea typeface="+mn-ea"/>
                <a:cs typeface="Gotham Bold"/>
              </a:rPr>
              <a:t>%</a:t>
            </a:r>
            <a:endParaRPr kumimoji="0" lang="en-GB" sz="4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900" spc="-12" dirty="0">
                <a:solidFill>
                  <a:schemeClr val="bg1"/>
                </a:solidFill>
                <a:latin typeface="Gotham Book"/>
                <a:cs typeface="Gotham Book"/>
              </a:rPr>
              <a:t>Increase in CTR</a:t>
            </a:r>
            <a:endParaRPr lang="en-GB" sz="900" dirty="0">
              <a:solidFill>
                <a:schemeClr val="bg1"/>
              </a:solidFill>
              <a:latin typeface="Gotham Book"/>
              <a:cs typeface="Gotham Book"/>
            </a:endParaRPr>
          </a:p>
        </p:txBody>
      </p:sp>
      <p:sp>
        <p:nvSpPr>
          <p:cNvPr id="28" name="Rectangle 27">
            <a:extLst>
              <a:ext uri="{FF2B5EF4-FFF2-40B4-BE49-F238E27FC236}">
                <a16:creationId xmlns:a16="http://schemas.microsoft.com/office/drawing/2014/main" id="{DC1CD79F-E3A1-D84D-AC95-82DFDC8C0534}"/>
              </a:ext>
            </a:extLst>
          </p:cNvPr>
          <p:cNvSpPr/>
          <p:nvPr/>
        </p:nvSpPr>
        <p:spPr>
          <a:xfrm>
            <a:off x="9148713" y="5047639"/>
            <a:ext cx="2265054"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lang="en-GB" sz="4400" b="1" spc="-61" dirty="0">
                <a:solidFill>
                  <a:srgbClr val="29ADE4"/>
                </a:solidFill>
                <a:latin typeface="Gotham Bold"/>
                <a:cs typeface="Gotham Bold"/>
              </a:rPr>
              <a:t>300%</a:t>
            </a:r>
            <a:endParaRPr kumimoji="0" lang="en-GB" sz="4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900" spc="-12" dirty="0">
                <a:solidFill>
                  <a:schemeClr val="bg1"/>
                </a:solidFill>
                <a:latin typeface="Gotham Book"/>
                <a:cs typeface="Gotham Book"/>
              </a:rPr>
              <a:t>Increase in conversion rate</a:t>
            </a:r>
            <a:endParaRPr lang="en-GB" sz="900" dirty="0">
              <a:solidFill>
                <a:schemeClr val="bg1"/>
              </a:solidFill>
              <a:latin typeface="Gotham Book"/>
              <a:cs typeface="Gotham Book"/>
            </a:endParaRPr>
          </a:p>
        </p:txBody>
      </p:sp>
      <p:sp>
        <p:nvSpPr>
          <p:cNvPr id="29" name="Rectangle 28">
            <a:extLst>
              <a:ext uri="{FF2B5EF4-FFF2-40B4-BE49-F238E27FC236}">
                <a16:creationId xmlns:a16="http://schemas.microsoft.com/office/drawing/2014/main" id="{DD70F15B-6310-0148-836B-9EE6BC55638C}"/>
              </a:ext>
            </a:extLst>
          </p:cNvPr>
          <p:cNvSpPr/>
          <p:nvPr/>
        </p:nvSpPr>
        <p:spPr>
          <a:xfrm>
            <a:off x="6846438" y="5047639"/>
            <a:ext cx="2265056"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lang="en-GB" sz="4400" b="1" spc="-61" dirty="0">
                <a:solidFill>
                  <a:srgbClr val="29ADE4"/>
                </a:solidFill>
                <a:latin typeface="Gotham Bold"/>
                <a:cs typeface="Gotham Bold"/>
              </a:rPr>
              <a:t>45</a:t>
            </a:r>
            <a:r>
              <a:rPr kumimoji="0" lang="en-GB" sz="4400" b="1" i="0" u="none" strike="noStrike" kern="1200" cap="none" spc="-61" normalizeH="0" baseline="0" noProof="0" dirty="0">
                <a:ln>
                  <a:noFill/>
                </a:ln>
                <a:solidFill>
                  <a:srgbClr val="29ADE4"/>
                </a:solidFill>
                <a:effectLst/>
                <a:uLnTx/>
                <a:uFillTx/>
                <a:latin typeface="Gotham Bold"/>
                <a:ea typeface="+mn-ea"/>
                <a:cs typeface="Gotham Bold"/>
              </a:rPr>
              <a:t>%</a:t>
            </a:r>
            <a:endParaRPr kumimoji="0" lang="en-GB" sz="4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900" spc="-12" dirty="0">
                <a:solidFill>
                  <a:schemeClr val="bg1"/>
                </a:solidFill>
                <a:latin typeface="Gotham Book"/>
                <a:cs typeface="Gotham Book"/>
              </a:rPr>
              <a:t>Decrease in CPA</a:t>
            </a:r>
            <a:endParaRPr lang="en-GB" sz="900" dirty="0">
              <a:solidFill>
                <a:schemeClr val="bg1"/>
              </a:solidFill>
              <a:latin typeface="Gotham Book"/>
              <a:cs typeface="Gotham Book"/>
            </a:endParaRPr>
          </a:p>
        </p:txBody>
      </p:sp>
    </p:spTree>
    <p:extLst>
      <p:ext uri="{BB962C8B-B14F-4D97-AF65-F5344CB8AC3E}">
        <p14:creationId xmlns:p14="http://schemas.microsoft.com/office/powerpoint/2010/main" val="275684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bject 4"/>
          <p:cNvSpPr/>
          <p:nvPr/>
        </p:nvSpPr>
        <p:spPr>
          <a:xfrm>
            <a:off x="0" y="0"/>
            <a:ext cx="12192000" cy="6858001"/>
          </a:xfrm>
          <a:custGeom>
            <a:avLst/>
            <a:gdLst/>
            <a:ahLst/>
            <a:cxnLst/>
            <a:rect l="l" t="t" r="r" b="b"/>
            <a:pathLst>
              <a:path w="20063460" h="11308715">
                <a:moveTo>
                  <a:pt x="0" y="11308556"/>
                </a:moveTo>
                <a:lnTo>
                  <a:pt x="20063054" y="11308556"/>
                </a:lnTo>
                <a:lnTo>
                  <a:pt x="20063054" y="0"/>
                </a:lnTo>
                <a:lnTo>
                  <a:pt x="0" y="0"/>
                </a:lnTo>
                <a:lnTo>
                  <a:pt x="0" y="11308556"/>
                </a:lnTo>
                <a:close/>
              </a:path>
            </a:pathLst>
          </a:custGeom>
          <a:solidFill>
            <a:schemeClr val="tx1">
              <a:alpha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304269"/>
              </a:solidFill>
              <a:effectLst/>
              <a:uLnTx/>
              <a:uFillTx/>
              <a:latin typeface="Arial"/>
              <a:ea typeface="+mn-ea"/>
              <a:cs typeface="+mn-cs"/>
            </a:endParaRPr>
          </a:p>
        </p:txBody>
      </p:sp>
      <p:sp>
        <p:nvSpPr>
          <p:cNvPr id="51" name="object 51"/>
          <p:cNvSpPr txBox="1"/>
          <p:nvPr/>
        </p:nvSpPr>
        <p:spPr>
          <a:xfrm>
            <a:off x="1009879" y="1668077"/>
            <a:ext cx="5459159" cy="2808153"/>
          </a:xfrm>
          <a:prstGeom prst="rect">
            <a:avLst/>
          </a:prstGeom>
        </p:spPr>
        <p:txBody>
          <a:bodyPr vert="horz" wrap="square" lIns="0" tIns="7315" rIns="0" bIns="0" rtlCol="0">
            <a:spAutoFit/>
          </a:bodyPr>
          <a:lstStyle/>
          <a:p>
            <a:r>
              <a:rPr lang="en-GB" sz="1400" dirty="0">
                <a:solidFill>
                  <a:schemeClr val="bg1"/>
                </a:solidFill>
              </a:rPr>
              <a:t>Danish international shipping and logistics company, DFDS Seaways, wanted to sell tickets for their sailing routes between Oslo, Copenhagen and </a:t>
            </a:r>
            <a:r>
              <a:rPr lang="en-GB" sz="1400" dirty="0" err="1">
                <a:solidFill>
                  <a:schemeClr val="bg1"/>
                </a:solidFill>
              </a:rPr>
              <a:t>Fredrikshavn</a:t>
            </a:r>
            <a:r>
              <a:rPr lang="en-GB" sz="1400" dirty="0">
                <a:solidFill>
                  <a:schemeClr val="bg1"/>
                </a:solidFill>
              </a:rPr>
              <a:t> in Denmark. </a:t>
            </a:r>
          </a:p>
          <a:p>
            <a:endParaRPr lang="en-GB" sz="1400" dirty="0">
              <a:solidFill>
                <a:schemeClr val="bg1"/>
              </a:solidFill>
            </a:endParaRPr>
          </a:p>
          <a:p>
            <a:r>
              <a:rPr lang="en-GB" sz="1400" dirty="0">
                <a:solidFill>
                  <a:schemeClr val="bg1"/>
                </a:solidFill>
              </a:rPr>
              <a:t>After a period of strict travel restrictions due to the COVID-19 pandemic, many consumers were left feeling uncertain about travelling overseas. DFDS and Xaxis had to find an approach that addressed this issue whilst achieving DFDS’ goal of increasing awareness by reaching unique users online, specifically mobile. </a:t>
            </a:r>
          </a:p>
          <a:p>
            <a:endParaRPr lang="en-GB" sz="1400" dirty="0">
              <a:solidFill>
                <a:schemeClr val="bg1"/>
              </a:solidFill>
            </a:endParaRPr>
          </a:p>
          <a:p>
            <a:r>
              <a:rPr lang="en-GB" sz="1400" dirty="0">
                <a:solidFill>
                  <a:schemeClr val="bg1"/>
                </a:solidFill>
              </a:rPr>
              <a:t>We know that the attention span of users on mobile is very low, therefore a high impact and engaging format was key in order to attract users to DFDS’ ticket offers. </a:t>
            </a:r>
          </a:p>
        </p:txBody>
      </p:sp>
      <p:sp>
        <p:nvSpPr>
          <p:cNvPr id="52" name="object 52"/>
          <p:cNvSpPr txBox="1">
            <a:spLocks noGrp="1"/>
          </p:cNvSpPr>
          <p:nvPr>
            <p:ph type="title" idx="4294967295"/>
          </p:nvPr>
        </p:nvSpPr>
        <p:spPr>
          <a:xfrm>
            <a:off x="1009880" y="1143501"/>
            <a:ext cx="3760788" cy="454025"/>
          </a:xfrm>
          <a:prstGeom prst="rect">
            <a:avLst/>
          </a:prstGeom>
        </p:spPr>
        <p:txBody>
          <a:bodyPr vert="horz" wrap="square" lIns="0" tIns="10395" rIns="0" bIns="0" rtlCol="0" anchor="t">
            <a:spAutoFit/>
          </a:bodyPr>
          <a:lstStyle/>
          <a:p>
            <a:pPr marL="7700">
              <a:spcBef>
                <a:spcPts val="82"/>
              </a:spcBef>
            </a:pPr>
            <a:r>
              <a:rPr spc="-109" dirty="0">
                <a:solidFill>
                  <a:schemeClr val="bg1"/>
                </a:solidFill>
              </a:rPr>
              <a:t>CHALLENGE</a:t>
            </a:r>
          </a:p>
        </p:txBody>
      </p:sp>
      <p:pic>
        <p:nvPicPr>
          <p:cNvPr id="55" name="Picture 54">
            <a:extLst>
              <a:ext uri="{FF2B5EF4-FFF2-40B4-BE49-F238E27FC236}">
                <a16:creationId xmlns:a16="http://schemas.microsoft.com/office/drawing/2014/main" id="{DE19F485-DC56-4A98-BF2F-AB3868665E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29636" y="4892484"/>
            <a:ext cx="1863241" cy="1593376"/>
          </a:xfrm>
          <a:prstGeom prst="rect">
            <a:avLst/>
          </a:prstGeom>
        </p:spPr>
      </p:pic>
    </p:spTree>
    <p:extLst>
      <p:ext uri="{BB962C8B-B14F-4D97-AF65-F5344CB8AC3E}">
        <p14:creationId xmlns:p14="http://schemas.microsoft.com/office/powerpoint/2010/main" val="344634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C2CF80B-21C0-FE4F-9A8A-C46BBE07EB1A}"/>
              </a:ext>
            </a:extLst>
          </p:cNvPr>
          <p:cNvSpPr/>
          <p:nvPr/>
        </p:nvSpPr>
        <p:spPr>
          <a:xfrm>
            <a:off x="0" y="0"/>
            <a:ext cx="12192000" cy="6871687"/>
          </a:xfrm>
          <a:custGeom>
            <a:avLst/>
            <a:gdLst/>
            <a:ahLst/>
            <a:cxnLst/>
            <a:rect l="l" t="t" r="r" b="b"/>
            <a:pathLst>
              <a:path w="20063460" h="11308715">
                <a:moveTo>
                  <a:pt x="0" y="11308556"/>
                </a:moveTo>
                <a:lnTo>
                  <a:pt x="20063054" y="11308556"/>
                </a:lnTo>
                <a:lnTo>
                  <a:pt x="20063054" y="0"/>
                </a:lnTo>
                <a:lnTo>
                  <a:pt x="0" y="0"/>
                </a:lnTo>
                <a:lnTo>
                  <a:pt x="0" y="11308556"/>
                </a:lnTo>
                <a:close/>
              </a:path>
            </a:pathLst>
          </a:custGeom>
          <a:solidFill>
            <a:schemeClr val="tx1">
              <a:alpha val="62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304269"/>
              </a:solidFill>
              <a:effectLst/>
              <a:uLnTx/>
              <a:uFillTx/>
              <a:latin typeface="Arial"/>
              <a:ea typeface="+mn-ea"/>
              <a:cs typeface="+mn-cs"/>
            </a:endParaRPr>
          </a:p>
        </p:txBody>
      </p:sp>
      <p:sp>
        <p:nvSpPr>
          <p:cNvPr id="12" name="object 3">
            <a:extLst>
              <a:ext uri="{FF2B5EF4-FFF2-40B4-BE49-F238E27FC236}">
                <a16:creationId xmlns:a16="http://schemas.microsoft.com/office/drawing/2014/main" id="{754ABE9C-49EE-D846-8991-7EAB3D3928CE}"/>
              </a:ext>
            </a:extLst>
          </p:cNvPr>
          <p:cNvSpPr/>
          <p:nvPr/>
        </p:nvSpPr>
        <p:spPr>
          <a:xfrm>
            <a:off x="4914450" y="435716"/>
            <a:ext cx="7504611" cy="6221460"/>
          </a:xfrm>
          <a:custGeom>
            <a:avLst/>
            <a:gdLst/>
            <a:ahLst/>
            <a:cxnLst/>
            <a:rect l="l" t="t" r="r" b="b"/>
            <a:pathLst>
              <a:path w="8837930" h="10261600">
                <a:moveTo>
                  <a:pt x="8617538" y="0"/>
                </a:moveTo>
                <a:lnTo>
                  <a:pt x="219888" y="0"/>
                </a:lnTo>
                <a:lnTo>
                  <a:pt x="92765" y="3435"/>
                </a:lnTo>
                <a:lnTo>
                  <a:pt x="27486" y="27486"/>
                </a:lnTo>
                <a:lnTo>
                  <a:pt x="3435" y="92765"/>
                </a:lnTo>
                <a:lnTo>
                  <a:pt x="0" y="219888"/>
                </a:lnTo>
                <a:lnTo>
                  <a:pt x="0" y="10041579"/>
                </a:lnTo>
                <a:lnTo>
                  <a:pt x="3435" y="10168702"/>
                </a:lnTo>
                <a:lnTo>
                  <a:pt x="27486" y="10233981"/>
                </a:lnTo>
                <a:lnTo>
                  <a:pt x="92765" y="10258031"/>
                </a:lnTo>
                <a:lnTo>
                  <a:pt x="219888" y="10261467"/>
                </a:lnTo>
                <a:lnTo>
                  <a:pt x="8617538" y="10261467"/>
                </a:lnTo>
                <a:lnTo>
                  <a:pt x="8744661" y="10258031"/>
                </a:lnTo>
                <a:lnTo>
                  <a:pt x="8809941" y="10233981"/>
                </a:lnTo>
                <a:lnTo>
                  <a:pt x="8833991" y="10168702"/>
                </a:lnTo>
                <a:lnTo>
                  <a:pt x="8837427" y="10041579"/>
                </a:lnTo>
                <a:lnTo>
                  <a:pt x="8837427" y="219888"/>
                </a:lnTo>
                <a:lnTo>
                  <a:pt x="8833991" y="92765"/>
                </a:lnTo>
                <a:lnTo>
                  <a:pt x="8809941" y="27486"/>
                </a:lnTo>
                <a:lnTo>
                  <a:pt x="8744661" y="3435"/>
                </a:lnTo>
                <a:lnTo>
                  <a:pt x="8617538" y="0"/>
                </a:lnTo>
                <a:close/>
              </a:path>
            </a:pathLst>
          </a:custGeom>
          <a:solidFill>
            <a:srgbClr val="304269">
              <a:alpha val="8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dirty="0">
              <a:ln>
                <a:noFill/>
              </a:ln>
              <a:solidFill>
                <a:srgbClr val="304269"/>
              </a:solidFill>
              <a:effectLst/>
              <a:uLnTx/>
              <a:uFillTx/>
              <a:latin typeface="Arial"/>
              <a:ea typeface="+mn-ea"/>
              <a:cs typeface="+mn-cs"/>
            </a:endParaRPr>
          </a:p>
        </p:txBody>
      </p:sp>
      <p:sp>
        <p:nvSpPr>
          <p:cNvPr id="4" name="TextBox 3">
            <a:extLst>
              <a:ext uri="{FF2B5EF4-FFF2-40B4-BE49-F238E27FC236}">
                <a16:creationId xmlns:a16="http://schemas.microsoft.com/office/drawing/2014/main" id="{C3DC0C63-5D2E-7640-A7DB-D3F7F2D401B7}"/>
              </a:ext>
            </a:extLst>
          </p:cNvPr>
          <p:cNvSpPr txBox="1"/>
          <p:nvPr/>
        </p:nvSpPr>
        <p:spPr>
          <a:xfrm>
            <a:off x="5533383" y="995687"/>
            <a:ext cx="30567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a:ea typeface="+mn-ea"/>
                <a:cs typeface="+mn-cs"/>
              </a:rPr>
              <a:t>APPROACH</a:t>
            </a:r>
          </a:p>
        </p:txBody>
      </p:sp>
      <p:sp>
        <p:nvSpPr>
          <p:cNvPr id="8" name="TextBox 7">
            <a:extLst>
              <a:ext uri="{FF2B5EF4-FFF2-40B4-BE49-F238E27FC236}">
                <a16:creationId xmlns:a16="http://schemas.microsoft.com/office/drawing/2014/main" id="{C524AF2E-CFF2-1843-A9F1-B02C74DA91F8}"/>
              </a:ext>
            </a:extLst>
          </p:cNvPr>
          <p:cNvSpPr txBox="1"/>
          <p:nvPr/>
        </p:nvSpPr>
        <p:spPr>
          <a:xfrm>
            <a:off x="5533383" y="1580462"/>
            <a:ext cx="6479547" cy="3785652"/>
          </a:xfrm>
          <a:prstGeom prst="rect">
            <a:avLst/>
          </a:prstGeom>
          <a:noFill/>
        </p:spPr>
        <p:txBody>
          <a:bodyPr wrap="square" rtlCol="0">
            <a:spAutoFit/>
          </a:bodyPr>
          <a:lstStyle/>
          <a:p>
            <a:r>
              <a:rPr lang="en-GB" sz="1200" dirty="0">
                <a:solidFill>
                  <a:schemeClr val="bg1"/>
                </a:solidFill>
              </a:rPr>
              <a:t>The opportunity for DFDS customers to bring a car on board their journey became the focal point of the campaign. The team identified this as a perfect angle to attract the target audience of holiday-making families. </a:t>
            </a:r>
          </a:p>
          <a:p>
            <a:endParaRPr lang="en-GB" sz="1200" dirty="0">
              <a:solidFill>
                <a:schemeClr val="bg1"/>
              </a:solidFill>
            </a:endParaRPr>
          </a:p>
          <a:p>
            <a:r>
              <a:rPr lang="en-GB" sz="1200" dirty="0">
                <a:solidFill>
                  <a:schemeClr val="bg1"/>
                </a:solidFill>
              </a:rPr>
              <a:t>Using data segments from </a:t>
            </a:r>
            <a:r>
              <a:rPr lang="en-GB" sz="1200" dirty="0" err="1">
                <a:solidFill>
                  <a:schemeClr val="bg1"/>
                </a:solidFill>
              </a:rPr>
              <a:t>GroupM’s</a:t>
            </a:r>
            <a:r>
              <a:rPr lang="en-GB" sz="1200" dirty="0">
                <a:solidFill>
                  <a:schemeClr val="bg1"/>
                </a:solidFill>
              </a:rPr>
              <a:t> audience database tool, [m]insights, as well as publisher data made available through private deals, the team were able to identify an audience of families with children and travel-intent/interest. Combinations of these audience segments were then prioritised and deployed using the </a:t>
            </a:r>
            <a:r>
              <a:rPr lang="en-GB" sz="1200" dirty="0" err="1">
                <a:solidFill>
                  <a:schemeClr val="bg1"/>
                </a:solidFill>
              </a:rPr>
              <a:t>Xandr</a:t>
            </a:r>
            <a:r>
              <a:rPr lang="en-GB" sz="1200" dirty="0">
                <a:solidFill>
                  <a:schemeClr val="bg1"/>
                </a:solidFill>
              </a:rPr>
              <a:t> DSP. </a:t>
            </a:r>
          </a:p>
          <a:p>
            <a:endParaRPr lang="en-GB" sz="1200" dirty="0">
              <a:solidFill>
                <a:schemeClr val="bg1"/>
              </a:solidFill>
            </a:endParaRPr>
          </a:p>
          <a:p>
            <a:r>
              <a:rPr lang="en-GB" sz="1200" dirty="0">
                <a:solidFill>
                  <a:schemeClr val="bg1"/>
                </a:solidFill>
              </a:rPr>
              <a:t>Xaxis Creative Studios, the in-house creative and interactive execution shop, was leveraged to enhance the campaign’s creative. The ads were displayed using an interactive Prism rich media unit, a 300x250px adspace that enabled users to swipe through different panels and create narrative by engaging with DFDS’ content.  </a:t>
            </a:r>
          </a:p>
          <a:p>
            <a:endParaRPr lang="en-GB" sz="1200" dirty="0">
              <a:solidFill>
                <a:schemeClr val="bg1"/>
              </a:solidFill>
            </a:endParaRPr>
          </a:p>
          <a:p>
            <a:r>
              <a:rPr lang="en-GB" sz="1200" dirty="0">
                <a:solidFill>
                  <a:schemeClr val="bg1"/>
                </a:solidFill>
              </a:rPr>
              <a:t>Being a fundamental aspect of the mobile user interface, the swipe function proved particularly successful amongst mobile device users, increasing user engagement and clicks through to DFDS’ website.</a:t>
            </a:r>
            <a:endParaRPr lang="en-GB" sz="10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p:txBody>
      </p:sp>
      <p:grpSp>
        <p:nvGrpSpPr>
          <p:cNvPr id="16" name="Group 15">
            <a:extLst>
              <a:ext uri="{FF2B5EF4-FFF2-40B4-BE49-F238E27FC236}">
                <a16:creationId xmlns:a16="http://schemas.microsoft.com/office/drawing/2014/main" id="{44222F39-B8E8-E940-BF1D-680866499DF5}"/>
              </a:ext>
            </a:extLst>
          </p:cNvPr>
          <p:cNvGrpSpPr/>
          <p:nvPr/>
        </p:nvGrpSpPr>
        <p:grpSpPr>
          <a:xfrm>
            <a:off x="545394" y="4730014"/>
            <a:ext cx="1863888" cy="1653608"/>
            <a:chOff x="1125962" y="107385"/>
            <a:chExt cx="2845298" cy="2524298"/>
          </a:xfrm>
        </p:grpSpPr>
        <p:pic>
          <p:nvPicPr>
            <p:cNvPr id="17" name="Picture 16" descr="A close up of a sign&#10;&#10;Description generated with very high confidence">
              <a:extLst>
                <a:ext uri="{FF2B5EF4-FFF2-40B4-BE49-F238E27FC236}">
                  <a16:creationId xmlns:a16="http://schemas.microsoft.com/office/drawing/2014/main" id="{CE54C039-B6E4-7E42-9713-0E7FE5AF4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962" y="1894408"/>
              <a:ext cx="2845298" cy="737275"/>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B38F02AE-580E-3140-9008-A79FD99B57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1297" y="107385"/>
              <a:ext cx="1286466" cy="1532974"/>
            </a:xfrm>
            <a:prstGeom prst="rect">
              <a:avLst/>
            </a:prstGeom>
          </p:spPr>
        </p:pic>
      </p:grpSp>
      <p:pic>
        <p:nvPicPr>
          <p:cNvPr id="3" name="Picture 2">
            <a:extLst>
              <a:ext uri="{FF2B5EF4-FFF2-40B4-BE49-F238E27FC236}">
                <a16:creationId xmlns:a16="http://schemas.microsoft.com/office/drawing/2014/main" id="{39551BCC-8EA6-AC43-88C5-D3D5463DAB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3852" y="2623453"/>
            <a:ext cx="3157664" cy="2840270"/>
          </a:xfrm>
          <a:prstGeom prst="rect">
            <a:avLst/>
          </a:prstGeom>
        </p:spPr>
      </p:pic>
      <p:pic>
        <p:nvPicPr>
          <p:cNvPr id="6" name="Picture 5">
            <a:extLst>
              <a:ext uri="{FF2B5EF4-FFF2-40B4-BE49-F238E27FC236}">
                <a16:creationId xmlns:a16="http://schemas.microsoft.com/office/drawing/2014/main" id="{ABB71F4A-3011-E944-B4B3-20C89B2815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070" y="362169"/>
            <a:ext cx="4043376" cy="3636954"/>
          </a:xfrm>
          <a:prstGeom prst="rect">
            <a:avLst/>
          </a:prstGeom>
        </p:spPr>
      </p:pic>
    </p:spTree>
    <p:extLst>
      <p:ext uri="{BB962C8B-B14F-4D97-AF65-F5344CB8AC3E}">
        <p14:creationId xmlns:p14="http://schemas.microsoft.com/office/powerpoint/2010/main" val="356270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object 4">
            <a:extLst>
              <a:ext uri="{FF2B5EF4-FFF2-40B4-BE49-F238E27FC236}">
                <a16:creationId xmlns:a16="http://schemas.microsoft.com/office/drawing/2014/main" id="{7C4FF047-FD84-5E41-912E-640C7EFFB74E}"/>
              </a:ext>
            </a:extLst>
          </p:cNvPr>
          <p:cNvSpPr/>
          <p:nvPr/>
        </p:nvSpPr>
        <p:spPr>
          <a:xfrm>
            <a:off x="0" y="-1"/>
            <a:ext cx="12192000" cy="6858001"/>
          </a:xfrm>
          <a:custGeom>
            <a:avLst/>
            <a:gdLst/>
            <a:ahLst/>
            <a:cxnLst/>
            <a:rect l="l" t="t" r="r" b="b"/>
            <a:pathLst>
              <a:path w="20063460" h="11308715">
                <a:moveTo>
                  <a:pt x="0" y="11308556"/>
                </a:moveTo>
                <a:lnTo>
                  <a:pt x="20063054" y="11308556"/>
                </a:lnTo>
                <a:lnTo>
                  <a:pt x="20063054" y="0"/>
                </a:lnTo>
                <a:lnTo>
                  <a:pt x="0" y="0"/>
                </a:lnTo>
                <a:lnTo>
                  <a:pt x="0" y="11308556"/>
                </a:lnTo>
                <a:close/>
              </a:path>
            </a:pathLst>
          </a:custGeom>
          <a:solidFill>
            <a:schemeClr val="tx1">
              <a:alpha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304269"/>
              </a:solidFill>
              <a:effectLst/>
              <a:uLnTx/>
              <a:uFillTx/>
              <a:latin typeface="Arial"/>
              <a:ea typeface="+mn-ea"/>
              <a:cs typeface="+mn-cs"/>
            </a:endParaRPr>
          </a:p>
        </p:txBody>
      </p:sp>
      <p:sp>
        <p:nvSpPr>
          <p:cNvPr id="3" name="Rectangle 2">
            <a:extLst>
              <a:ext uri="{FF2B5EF4-FFF2-40B4-BE49-F238E27FC236}">
                <a16:creationId xmlns:a16="http://schemas.microsoft.com/office/drawing/2014/main" id="{132B9D58-9445-418D-A0AC-73E676B4C0EA}"/>
              </a:ext>
            </a:extLst>
          </p:cNvPr>
          <p:cNvSpPr/>
          <p:nvPr/>
        </p:nvSpPr>
        <p:spPr>
          <a:xfrm>
            <a:off x="7349194" y="0"/>
            <a:ext cx="48428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object 9"/>
          <p:cNvSpPr txBox="1"/>
          <p:nvPr/>
        </p:nvSpPr>
        <p:spPr>
          <a:xfrm>
            <a:off x="962163" y="1724001"/>
            <a:ext cx="5840288" cy="561384"/>
          </a:xfrm>
          <a:prstGeom prst="rect">
            <a:avLst/>
          </a:prstGeom>
        </p:spPr>
        <p:txBody>
          <a:bodyPr vert="horz" wrap="square" lIns="0" tIns="7315" rIns="0" bIns="0" rtlCol="0">
            <a:spAutoFit/>
          </a:bodyPr>
          <a:lstStyle/>
          <a:p>
            <a:r>
              <a:rPr lang="en-GB" sz="1200" dirty="0">
                <a:solidFill>
                  <a:schemeClr val="bg1"/>
                </a:solidFill>
              </a:rPr>
              <a:t>Compared to other prospecting across the campaign, Xaxis’ creative studios and the swipe cube format saw performance increase significantly across all KPI’s, including a 300% increase in conversion rate and a 45% decrease in CPA. </a:t>
            </a:r>
          </a:p>
        </p:txBody>
      </p:sp>
      <p:sp>
        <p:nvSpPr>
          <p:cNvPr id="11" name="object 11"/>
          <p:cNvSpPr txBox="1">
            <a:spLocks noGrp="1"/>
          </p:cNvSpPr>
          <p:nvPr>
            <p:ph type="title" idx="4294967295"/>
          </p:nvPr>
        </p:nvSpPr>
        <p:spPr>
          <a:xfrm>
            <a:off x="962163" y="1095375"/>
            <a:ext cx="3489325" cy="454025"/>
          </a:xfrm>
          <a:prstGeom prst="rect">
            <a:avLst/>
          </a:prstGeom>
        </p:spPr>
        <p:txBody>
          <a:bodyPr vert="horz" wrap="square" lIns="0" tIns="10395" rIns="0" bIns="0" rtlCol="0" anchor="t">
            <a:spAutoFit/>
          </a:bodyPr>
          <a:lstStyle/>
          <a:p>
            <a:pPr marL="7700">
              <a:spcBef>
                <a:spcPts val="82"/>
              </a:spcBef>
            </a:pPr>
            <a:r>
              <a:rPr sz="3200" spc="-139" dirty="0">
                <a:solidFill>
                  <a:schemeClr val="bg1"/>
                </a:solidFill>
                <a:latin typeface="+mj-lt"/>
              </a:rPr>
              <a:t>OUTCOMES</a:t>
            </a:r>
            <a:endParaRPr sz="4400" spc="-139" dirty="0">
              <a:solidFill>
                <a:schemeClr val="bg1"/>
              </a:solidFill>
              <a:latin typeface="+mj-lt"/>
            </a:endParaRPr>
          </a:p>
        </p:txBody>
      </p:sp>
      <p:pic>
        <p:nvPicPr>
          <p:cNvPr id="68" name="Picture 67">
            <a:extLst>
              <a:ext uri="{FF2B5EF4-FFF2-40B4-BE49-F238E27FC236}">
                <a16:creationId xmlns:a16="http://schemas.microsoft.com/office/drawing/2014/main" id="{9807EE5A-5357-4242-BAE7-626404D0EF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7110" y="5312414"/>
            <a:ext cx="1526635" cy="1303037"/>
          </a:xfrm>
          <a:prstGeom prst="rect">
            <a:avLst/>
          </a:prstGeom>
        </p:spPr>
      </p:pic>
      <p:sp>
        <p:nvSpPr>
          <p:cNvPr id="8" name="Rectangle 7">
            <a:extLst>
              <a:ext uri="{FF2B5EF4-FFF2-40B4-BE49-F238E27FC236}">
                <a16:creationId xmlns:a16="http://schemas.microsoft.com/office/drawing/2014/main" id="{ABD38CC9-BB74-3347-9625-8F85F32EAD0B}"/>
              </a:ext>
            </a:extLst>
          </p:cNvPr>
          <p:cNvSpPr/>
          <p:nvPr/>
        </p:nvSpPr>
        <p:spPr>
          <a:xfrm>
            <a:off x="7523295" y="3691674"/>
            <a:ext cx="2178021"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kumimoji="0" lang="en-GB" sz="5400" b="1" i="0" u="none" strike="noStrike" kern="1200" cap="none" spc="-61" normalizeH="0" baseline="0" noProof="0" dirty="0">
                <a:ln>
                  <a:noFill/>
                </a:ln>
                <a:solidFill>
                  <a:srgbClr val="29ADE4"/>
                </a:solidFill>
                <a:effectLst/>
                <a:uLnTx/>
                <a:uFillTx/>
                <a:latin typeface="Gotham Bold"/>
                <a:ea typeface="+mn-ea"/>
                <a:cs typeface="Gotham Bold"/>
              </a:rPr>
              <a:t>8%</a:t>
            </a:r>
            <a:endParaRPr kumimoji="0" lang="en-GB" sz="5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1050" spc="-12" dirty="0">
                <a:latin typeface="Gotham Book"/>
                <a:cs typeface="Gotham Book"/>
              </a:rPr>
              <a:t>Decrease in CPC</a:t>
            </a:r>
            <a:endParaRPr lang="en-GB" sz="1050" dirty="0">
              <a:latin typeface="Gotham Book"/>
              <a:cs typeface="Gotham Book"/>
            </a:endParaRPr>
          </a:p>
        </p:txBody>
      </p:sp>
      <p:sp>
        <p:nvSpPr>
          <p:cNvPr id="10" name="Rectangle 9">
            <a:extLst>
              <a:ext uri="{FF2B5EF4-FFF2-40B4-BE49-F238E27FC236}">
                <a16:creationId xmlns:a16="http://schemas.microsoft.com/office/drawing/2014/main" id="{DB92C0A2-8AAF-A349-9FE3-AB0A5557FC04}"/>
              </a:ext>
            </a:extLst>
          </p:cNvPr>
          <p:cNvSpPr/>
          <p:nvPr/>
        </p:nvSpPr>
        <p:spPr>
          <a:xfrm>
            <a:off x="9775724" y="3695420"/>
            <a:ext cx="2178021" cy="664669"/>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lang="en-GB" sz="5400" b="1" spc="-61" dirty="0">
                <a:solidFill>
                  <a:srgbClr val="29ADE4"/>
                </a:solidFill>
                <a:latin typeface="Gotham Bold"/>
                <a:cs typeface="Gotham Bold"/>
              </a:rPr>
              <a:t>136</a:t>
            </a:r>
            <a:r>
              <a:rPr kumimoji="0" lang="en-GB" sz="5400" b="1" i="0" u="none" strike="noStrike" kern="1200" cap="none" spc="-61" normalizeH="0" baseline="0" noProof="0" dirty="0">
                <a:ln>
                  <a:noFill/>
                </a:ln>
                <a:solidFill>
                  <a:srgbClr val="29ADE4"/>
                </a:solidFill>
                <a:effectLst/>
                <a:uLnTx/>
                <a:uFillTx/>
                <a:latin typeface="Gotham Bold"/>
                <a:ea typeface="+mn-ea"/>
                <a:cs typeface="Gotham Bold"/>
              </a:rPr>
              <a:t>%</a:t>
            </a:r>
            <a:endParaRPr kumimoji="0" lang="en-GB" sz="5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1050" spc="-12" dirty="0">
                <a:latin typeface="Gotham Book"/>
                <a:cs typeface="Gotham Book"/>
              </a:rPr>
              <a:t>Increase in CTR</a:t>
            </a:r>
            <a:endParaRPr lang="en-GB" sz="1050" dirty="0">
              <a:latin typeface="Gotham Book"/>
              <a:cs typeface="Gotham Book"/>
            </a:endParaRPr>
          </a:p>
        </p:txBody>
      </p:sp>
      <p:sp>
        <p:nvSpPr>
          <p:cNvPr id="12" name="Rectangle 11">
            <a:extLst>
              <a:ext uri="{FF2B5EF4-FFF2-40B4-BE49-F238E27FC236}">
                <a16:creationId xmlns:a16="http://schemas.microsoft.com/office/drawing/2014/main" id="{C9358A31-F4B2-0A49-A786-C236130AB4F1}"/>
              </a:ext>
            </a:extLst>
          </p:cNvPr>
          <p:cNvSpPr/>
          <p:nvPr/>
        </p:nvSpPr>
        <p:spPr>
          <a:xfrm>
            <a:off x="9775724" y="2413069"/>
            <a:ext cx="2178021" cy="661591"/>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lang="en-GB" sz="5400" b="1" spc="-61" dirty="0">
                <a:solidFill>
                  <a:srgbClr val="29ADE4"/>
                </a:solidFill>
                <a:latin typeface="Gotham Bold"/>
                <a:cs typeface="Gotham Bold"/>
              </a:rPr>
              <a:t>300%</a:t>
            </a:r>
            <a:endParaRPr kumimoji="0" lang="en-GB" sz="5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1050" spc="-12" dirty="0">
                <a:latin typeface="Gotham Book"/>
                <a:cs typeface="Gotham Book"/>
              </a:rPr>
              <a:t>Increase in conversion rate</a:t>
            </a:r>
            <a:endParaRPr lang="en-GB" sz="1050" dirty="0">
              <a:latin typeface="Gotham Book"/>
              <a:cs typeface="Gotham Book"/>
            </a:endParaRPr>
          </a:p>
        </p:txBody>
      </p:sp>
      <p:sp>
        <p:nvSpPr>
          <p:cNvPr id="15" name="Rectangle 14">
            <a:extLst>
              <a:ext uri="{FF2B5EF4-FFF2-40B4-BE49-F238E27FC236}">
                <a16:creationId xmlns:a16="http://schemas.microsoft.com/office/drawing/2014/main" id="{23586CD1-BCF6-3146-AD02-C932CC760E3F}"/>
              </a:ext>
            </a:extLst>
          </p:cNvPr>
          <p:cNvSpPr/>
          <p:nvPr/>
        </p:nvSpPr>
        <p:spPr>
          <a:xfrm>
            <a:off x="7473449" y="2413069"/>
            <a:ext cx="2178021" cy="660052"/>
          </a:xfrm>
          <a:prstGeom prst="rect">
            <a:avLst/>
          </a:prstGeom>
        </p:spPr>
        <p:txBody>
          <a:bodyPr wrap="square">
            <a:spAutoFit/>
          </a:bodyPr>
          <a:lstStyle/>
          <a:p>
            <a:pPr marL="0" marR="0" lvl="0" indent="0" algn="ctr" defTabSz="914400" rtl="0" eaLnBrk="1" fontAlgn="auto" latinLnBrk="0" hangingPunct="1">
              <a:lnSpc>
                <a:spcPts val="2892"/>
              </a:lnSpc>
              <a:spcBef>
                <a:spcPts val="73"/>
              </a:spcBef>
              <a:spcAft>
                <a:spcPts val="0"/>
              </a:spcAft>
              <a:buClrTx/>
              <a:buSzTx/>
              <a:buFontTx/>
              <a:buNone/>
              <a:tabLst/>
              <a:defRPr/>
            </a:pPr>
            <a:r>
              <a:rPr lang="en-GB" sz="5400" b="1" spc="-61" dirty="0">
                <a:solidFill>
                  <a:srgbClr val="29ADE4"/>
                </a:solidFill>
                <a:latin typeface="Gotham Bold"/>
                <a:cs typeface="Gotham Bold"/>
              </a:rPr>
              <a:t>45</a:t>
            </a:r>
            <a:r>
              <a:rPr kumimoji="0" lang="en-GB" sz="5400" b="1" i="0" u="none" strike="noStrike" kern="1200" cap="none" spc="-61" normalizeH="0" baseline="0" noProof="0" dirty="0">
                <a:ln>
                  <a:noFill/>
                </a:ln>
                <a:solidFill>
                  <a:srgbClr val="29ADE4"/>
                </a:solidFill>
                <a:effectLst/>
                <a:uLnTx/>
                <a:uFillTx/>
                <a:latin typeface="Gotham Bold"/>
                <a:ea typeface="+mn-ea"/>
                <a:cs typeface="Gotham Bold"/>
              </a:rPr>
              <a:t>%</a:t>
            </a:r>
            <a:endParaRPr kumimoji="0" lang="en-GB" sz="5400" b="0" i="0" u="none" strike="noStrike" kern="1200" cap="none" spc="0" normalizeH="0" baseline="0" noProof="0" dirty="0">
              <a:ln>
                <a:noFill/>
              </a:ln>
              <a:solidFill>
                <a:srgbClr val="304269"/>
              </a:solidFill>
              <a:effectLst/>
              <a:uLnTx/>
              <a:uFillTx/>
              <a:latin typeface="Gotham Bold"/>
              <a:ea typeface="+mn-ea"/>
              <a:cs typeface="Gotham Bold"/>
            </a:endParaRPr>
          </a:p>
          <a:p>
            <a:pPr algn="ctr">
              <a:lnSpc>
                <a:spcPts val="1692"/>
              </a:lnSpc>
            </a:pPr>
            <a:r>
              <a:rPr lang="en-GB" sz="1050" spc="-12" dirty="0">
                <a:latin typeface="Gotham Book"/>
                <a:cs typeface="Gotham Book"/>
              </a:rPr>
              <a:t>Decrease in CPA</a:t>
            </a:r>
            <a:endParaRPr lang="en-GB" sz="1050" dirty="0">
              <a:latin typeface="Gotham Book"/>
              <a:cs typeface="Gotham Book"/>
            </a:endParaRPr>
          </a:p>
        </p:txBody>
      </p:sp>
      <p:graphicFrame>
        <p:nvGraphicFramePr>
          <p:cNvPr id="6" name="Chart 5">
            <a:extLst>
              <a:ext uri="{FF2B5EF4-FFF2-40B4-BE49-F238E27FC236}">
                <a16:creationId xmlns:a16="http://schemas.microsoft.com/office/drawing/2014/main" id="{8ED6E241-E1F6-AF4F-BBF6-709F7D0A47B8}"/>
              </a:ext>
            </a:extLst>
          </p:cNvPr>
          <p:cNvGraphicFramePr/>
          <p:nvPr>
            <p:extLst>
              <p:ext uri="{D42A27DB-BD31-4B8C-83A1-F6EECF244321}">
                <p14:modId xmlns:p14="http://schemas.microsoft.com/office/powerpoint/2010/main" val="3271333277"/>
              </p:ext>
            </p:extLst>
          </p:nvPr>
        </p:nvGraphicFramePr>
        <p:xfrm>
          <a:off x="1899125" y="2080365"/>
          <a:ext cx="3293687" cy="3883567"/>
        </p:xfrm>
        <a:graphic>
          <a:graphicData uri="http://schemas.openxmlformats.org/drawingml/2006/chart">
            <c:chart xmlns:c="http://schemas.openxmlformats.org/drawingml/2006/chart" xmlns:r="http://schemas.openxmlformats.org/officeDocument/2006/relationships" r:id="rId5"/>
          </a:graphicData>
        </a:graphic>
      </p:graphicFrame>
      <p:sp>
        <p:nvSpPr>
          <p:cNvPr id="18" name="object 9">
            <a:extLst>
              <a:ext uri="{FF2B5EF4-FFF2-40B4-BE49-F238E27FC236}">
                <a16:creationId xmlns:a16="http://schemas.microsoft.com/office/drawing/2014/main" id="{99BB48B4-6C9C-4244-BD24-22991184BA6A}"/>
              </a:ext>
            </a:extLst>
          </p:cNvPr>
          <p:cNvSpPr txBox="1"/>
          <p:nvPr/>
        </p:nvSpPr>
        <p:spPr>
          <a:xfrm>
            <a:off x="2145931" y="5906757"/>
            <a:ext cx="1400037" cy="376718"/>
          </a:xfrm>
          <a:prstGeom prst="rect">
            <a:avLst/>
          </a:prstGeom>
        </p:spPr>
        <p:txBody>
          <a:bodyPr vert="horz" wrap="square" lIns="0" tIns="7315" rIns="0" bIns="0" rtlCol="0">
            <a:spAutoFit/>
          </a:bodyPr>
          <a:lstStyle/>
          <a:p>
            <a:pPr algn="ctr"/>
            <a:r>
              <a:rPr lang="en-GB" sz="1200" dirty="0">
                <a:solidFill>
                  <a:schemeClr val="bg1"/>
                </a:solidFill>
              </a:rPr>
              <a:t>Conversion rate (Other Prospecting)</a:t>
            </a:r>
          </a:p>
        </p:txBody>
      </p:sp>
      <p:sp>
        <p:nvSpPr>
          <p:cNvPr id="19" name="object 9">
            <a:extLst>
              <a:ext uri="{FF2B5EF4-FFF2-40B4-BE49-F238E27FC236}">
                <a16:creationId xmlns:a16="http://schemas.microsoft.com/office/drawing/2014/main" id="{341C9FF3-4DE2-764F-9949-FF187EE33D9F}"/>
              </a:ext>
            </a:extLst>
          </p:cNvPr>
          <p:cNvSpPr txBox="1"/>
          <p:nvPr/>
        </p:nvSpPr>
        <p:spPr>
          <a:xfrm>
            <a:off x="3650769" y="5896494"/>
            <a:ext cx="1400037" cy="376718"/>
          </a:xfrm>
          <a:prstGeom prst="rect">
            <a:avLst/>
          </a:prstGeom>
        </p:spPr>
        <p:txBody>
          <a:bodyPr vert="horz" wrap="square" lIns="0" tIns="7315" rIns="0" bIns="0" rtlCol="0">
            <a:spAutoFit/>
          </a:bodyPr>
          <a:lstStyle/>
          <a:p>
            <a:pPr algn="ctr"/>
            <a:r>
              <a:rPr lang="en-GB" sz="1200" dirty="0">
                <a:solidFill>
                  <a:schemeClr val="bg1"/>
                </a:solidFill>
              </a:rPr>
              <a:t>Conversion rate (Xaxis’ Swipe Cube) </a:t>
            </a:r>
          </a:p>
        </p:txBody>
      </p:sp>
    </p:spTree>
    <p:extLst>
      <p:ext uri="{BB962C8B-B14F-4D97-AF65-F5344CB8AC3E}">
        <p14:creationId xmlns:p14="http://schemas.microsoft.com/office/powerpoint/2010/main" val="59487446"/>
      </p:ext>
    </p:extLst>
  </p:cSld>
  <p:clrMapOvr>
    <a:masterClrMapping/>
  </p:clrMapOvr>
</p:sld>
</file>

<file path=ppt/theme/theme1.xml><?xml version="1.0" encoding="utf-8"?>
<a:theme xmlns:a="http://schemas.openxmlformats.org/drawingml/2006/main" name="rajaampat">
  <a:themeElements>
    <a:clrScheme name="Custom 13">
      <a:dk1>
        <a:srgbClr val="304269"/>
      </a:dk1>
      <a:lt1>
        <a:srgbClr val="FFFFFF"/>
      </a:lt1>
      <a:dk2>
        <a:srgbClr val="304269"/>
      </a:dk2>
      <a:lt2>
        <a:srgbClr val="E8E8E8"/>
      </a:lt2>
      <a:accent1>
        <a:srgbClr val="29ADE3"/>
      </a:accent1>
      <a:accent2>
        <a:srgbClr val="92DCE5"/>
      </a:accent2>
      <a:accent3>
        <a:srgbClr val="F26101"/>
      </a:accent3>
      <a:accent4>
        <a:srgbClr val="B1C236"/>
      </a:accent4>
      <a:accent5>
        <a:srgbClr val="DBE584"/>
      </a:accent5>
      <a:accent6>
        <a:srgbClr val="F9A80B"/>
      </a:accent6>
      <a:hlink>
        <a:srgbClr val="29ADE3"/>
      </a:hlink>
      <a:folHlink>
        <a:srgbClr val="29ADE3"/>
      </a:folHlink>
    </a:clrScheme>
    <a:fontScheme name="Xaxis 2018">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BB6593-6415-8948-B0AE-4EE10E8DA4CA}" vid="{862ABB7F-EAF8-AB41-BFD1-898DF07935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0F7643C0E024B86A5A539ADAA82A8" ma:contentTypeVersion="12" ma:contentTypeDescription="Create a new document." ma:contentTypeScope="" ma:versionID="82322182cbe1e5249a72c54c3026cbfc">
  <xsd:schema xmlns:xsd="http://www.w3.org/2001/XMLSchema" xmlns:xs="http://www.w3.org/2001/XMLSchema" xmlns:p="http://schemas.microsoft.com/office/2006/metadata/properties" xmlns:ns2="ff9b8e0e-2de3-4847-b08f-def92aa669f3" xmlns:ns3="b275c80c-fb37-460e-a665-c47a69e798f6" targetNamespace="http://schemas.microsoft.com/office/2006/metadata/properties" ma:root="true" ma:fieldsID="6ac1b7804c7356a7928e7f2c6ce940f1" ns2:_="" ns3:_="">
    <xsd:import namespace="ff9b8e0e-2de3-4847-b08f-def92aa669f3"/>
    <xsd:import namespace="b275c80c-fb37-460e-a665-c47a69e798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b8e0e-2de3-4847-b08f-def92aa6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75c80c-fb37-460e-a665-c47a69e79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E33FBF-DA9F-4EA0-9231-1E33F737D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9b8e0e-2de3-4847-b08f-def92aa669f3"/>
    <ds:schemaRef ds:uri="b275c80c-fb37-460e-a665-c47a69e79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A86C5E-B075-4425-BE86-BEE3E74E9B88}">
  <ds:schemaRefs>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http://purl.org/dc/elements/1.1/"/>
    <ds:schemaRef ds:uri="b275c80c-fb37-460e-a665-c47a69e798f6"/>
    <ds:schemaRef ds:uri="ff9b8e0e-2de3-4847-b08f-def92aa669f3"/>
    <ds:schemaRef ds:uri="http://schemas.microsoft.com/office/2006/metadata/properties"/>
  </ds:schemaRefs>
</ds:datastoreItem>
</file>

<file path=customXml/itemProps3.xml><?xml version="1.0" encoding="utf-8"?>
<ds:datastoreItem xmlns:ds="http://schemas.openxmlformats.org/officeDocument/2006/customXml" ds:itemID="{2A1F16D8-6E60-4737-82C5-9C5EA63462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rajaampat</Template>
  <TotalTime>54358</TotalTime>
  <Words>952</Words>
  <Application>Microsoft Macintosh PowerPoint</Application>
  <PresentationFormat>Widescreen</PresentationFormat>
  <Paragraphs>62</Paragraphs>
  <Slides>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Arial Black</vt:lpstr>
      <vt:lpstr>Arial Bold</vt:lpstr>
      <vt:lpstr>Calibri</vt:lpstr>
      <vt:lpstr>Georgia</vt:lpstr>
      <vt:lpstr>Gotham Black</vt:lpstr>
      <vt:lpstr>Gotham Bold</vt:lpstr>
      <vt:lpstr>Gotham Book</vt:lpstr>
      <vt:lpstr>Gotham Medium</vt:lpstr>
      <vt:lpstr>rajaampat</vt:lpstr>
      <vt:lpstr>PowerPoint Presentation</vt:lpstr>
      <vt:lpstr>CHALLENGE</vt:lpstr>
      <vt:lpstr>PowerPoint Presentation</vt:lpstr>
      <vt:lpstr>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Mann</dc:creator>
  <cp:lastModifiedBy>Christopher Mann</cp:lastModifiedBy>
  <cp:revision>332</cp:revision>
  <dcterms:created xsi:type="dcterms:W3CDTF">2020-03-30T11:58:05Z</dcterms:created>
  <dcterms:modified xsi:type="dcterms:W3CDTF">2021-01-29T11:08:47Z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0x0101000B50F7643C0E024B86A5A539ADAA82A8</vt:lpwstr>
  </property>
</Properties>
</file>