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9"/>
  </p:notesMasterIdLst>
  <p:handoutMasterIdLst>
    <p:handoutMasterId r:id="rId10"/>
  </p:handoutMasterIdLst>
  <p:sldIdLst>
    <p:sldId id="265" r:id="rId5"/>
    <p:sldId id="266" r:id="rId6"/>
    <p:sldId id="267"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1D2432C3-5DDB-5B4B-ACF7-E1E059B9E257}">
          <p14:sldIdLst>
            <p14:sldId id="265"/>
            <p14:sldId id="266"/>
            <p14:sldId id="267"/>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Mergenthaler" initials="KM" lastIdx="9" clrIdx="0">
    <p:extLst>
      <p:ext uri="{19B8F6BF-5375-455C-9EA6-DF929625EA0E}">
        <p15:presenceInfo xmlns:p15="http://schemas.microsoft.com/office/powerpoint/2012/main" userId="S::kelly.mergenthaler@xaxis.com::403879a7-dab2-4e00-be45-c4d587e126b9" providerId="AD"/>
      </p:ext>
    </p:extLst>
  </p:cmAuthor>
  <p:cmAuthor id="2" name="Leanne Mackee" initials="LM" lastIdx="2" clrIdx="1">
    <p:extLst>
      <p:ext uri="{19B8F6BF-5375-455C-9EA6-DF929625EA0E}">
        <p15:presenceInfo xmlns:p15="http://schemas.microsoft.com/office/powerpoint/2012/main" userId="S::leanne.mackee@xaxis.com::219cb77b-16e8-4b87-bd47-f46d0204cb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56A9DD"/>
    <a:srgbClr val="2C3E50"/>
    <a:srgbClr val="727373"/>
    <a:srgbClr val="B2B2B2"/>
    <a:srgbClr val="304269"/>
    <a:srgbClr val="8CD514"/>
    <a:srgbClr val="FD4F50"/>
    <a:srgbClr val="B3D236"/>
    <a:srgbClr val="F39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30" autoAdjust="0"/>
    <p:restoredTop sz="74594" autoAdjust="0"/>
  </p:normalViewPr>
  <p:slideViewPr>
    <p:cSldViewPr snapToGrid="0">
      <p:cViewPr>
        <p:scale>
          <a:sx n="111" d="100"/>
          <a:sy n="111" d="100"/>
        </p:scale>
        <p:origin x="384" y="328"/>
      </p:cViewPr>
      <p:guideLst/>
    </p:cSldViewPr>
  </p:slideViewPr>
  <p:outlineViewPr>
    <p:cViewPr>
      <p:scale>
        <a:sx n="33" d="100"/>
        <a:sy n="33" d="100"/>
      </p:scale>
      <p:origin x="0" y="-424"/>
    </p:cViewPr>
  </p:outlineViewPr>
  <p:notesTextViewPr>
    <p:cViewPr>
      <p:scale>
        <a:sx n="3" d="2"/>
        <a:sy n="3" d="2"/>
      </p:scale>
      <p:origin x="0" y="0"/>
    </p:cViewPr>
  </p:notesTextViewPr>
  <p:sorterViewPr>
    <p:cViewPr>
      <p:scale>
        <a:sx n="30" d="100"/>
        <a:sy n="30" d="100"/>
      </p:scale>
      <p:origin x="0" y="0"/>
    </p:cViewPr>
  </p:sorterViewPr>
  <p:notesViewPr>
    <p:cSldViewPr snapToGrid="0">
      <p:cViewPr varScale="1">
        <p:scale>
          <a:sx n="105" d="100"/>
          <a:sy n="105" d="100"/>
        </p:scale>
        <p:origin x="2442"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75E01B-B353-4705-B3B3-A985D290C5C9}" type="slidenum">
              <a:rPr lang="en-US" smtClean="0"/>
              <a:t>‹#›</a:t>
            </a:fld>
            <a:endParaRPr lang="en-US"/>
          </a:p>
        </p:txBody>
      </p:sp>
      <p:sp>
        <p:nvSpPr>
          <p:cNvPr id="3" name="Date Placeholder 2">
            <a:extLst>
              <a:ext uri="{FF2B5EF4-FFF2-40B4-BE49-F238E27FC236}">
                <a16:creationId xmlns:a16="http://schemas.microsoft.com/office/drawing/2014/main" id="{AA1C5EDB-AF7F-441E-B3BF-C3C95C73AF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E9675B-9A93-4288-A76E-66954263224F}" type="datetimeFigureOut">
              <a:rPr lang="en-US" smtClean="0"/>
              <a:t>11/13/20</a:t>
            </a:fld>
            <a:endParaRPr lang="en-US"/>
          </a:p>
        </p:txBody>
      </p:sp>
    </p:spTree>
    <p:extLst>
      <p:ext uri="{BB962C8B-B14F-4D97-AF65-F5344CB8AC3E}">
        <p14:creationId xmlns:p14="http://schemas.microsoft.com/office/powerpoint/2010/main" val="227031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AF4DB-4C47-4782-A2E4-AF0DC385DFEF}" type="datetimeFigureOut">
              <a:rPr lang="en-US" smtClean="0"/>
              <a:t>11/13/20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B52D5-0F10-409C-88A1-07E8733E16BA}" type="slidenum">
              <a:rPr lang="en-US" smtClean="0"/>
              <a:t>‹#›</a:t>
            </a:fld>
            <a:endParaRPr lang="en-US"/>
          </a:p>
        </p:txBody>
      </p:sp>
    </p:spTree>
    <p:extLst>
      <p:ext uri="{BB962C8B-B14F-4D97-AF65-F5344CB8AC3E}">
        <p14:creationId xmlns:p14="http://schemas.microsoft.com/office/powerpoint/2010/main" val="196897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This an overview slide. This is not meant to an exhaustive summary of the entire case, just top level details. You should go into depth on the slides after this. </a:t>
            </a:r>
            <a:r>
              <a:rPr lang="en-US" sz="1200" b="0" i="0" kern="1200" dirty="0">
                <a:solidFill>
                  <a:schemeClr val="tx1"/>
                </a:solidFill>
                <a:effectLst/>
                <a:latin typeface="+mn-lt"/>
                <a:ea typeface="+mn-ea"/>
                <a:cs typeface="+mn-cs"/>
              </a:rPr>
              <a:t>High-resolution logos and images ALWAYS matter.  Any stats  should be in comparison to a client benchmark. Look at examples. </a:t>
            </a:r>
            <a:br>
              <a:rPr lang="en-US" dirty="0"/>
            </a:br>
            <a:endParaRPr lang="en-US" dirty="0"/>
          </a:p>
        </p:txBody>
      </p:sp>
      <p:sp>
        <p:nvSpPr>
          <p:cNvPr id="4" name="Slide Number Placeholder 3"/>
          <p:cNvSpPr>
            <a:spLocks noGrp="1"/>
          </p:cNvSpPr>
          <p:nvPr>
            <p:ph type="sldNum" sz="quarter" idx="5"/>
          </p:nvPr>
        </p:nvSpPr>
        <p:spPr/>
        <p:txBody>
          <a:bodyPr/>
          <a:lstStyle/>
          <a:p>
            <a:fld id="{672B52D5-0F10-409C-88A1-07E8733E16BA}" type="slidenum">
              <a:rPr lang="en-US" smtClean="0"/>
              <a:t>1</a:t>
            </a:fld>
            <a:endParaRPr lang="en-US"/>
          </a:p>
        </p:txBody>
      </p:sp>
    </p:spTree>
    <p:extLst>
      <p:ext uri="{BB962C8B-B14F-4D97-AF65-F5344CB8AC3E}">
        <p14:creationId xmlns:p14="http://schemas.microsoft.com/office/powerpoint/2010/main" val="401529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want to introduce and expand on the main challenges the client was facing. The challenge here should not the the </a:t>
            </a:r>
            <a:r>
              <a:rPr lang="en-US" dirty="0" err="1"/>
              <a:t>Xaxis’s</a:t>
            </a:r>
            <a:r>
              <a:rPr lang="en-US" dirty="0"/>
              <a:t> challenge but rather the CLIENT’s challenge. Why did the client come to Xaxis? </a:t>
            </a:r>
          </a:p>
          <a:p>
            <a:endParaRPr lang="en-US" dirty="0"/>
          </a:p>
          <a:p>
            <a:r>
              <a:rPr lang="en-US" dirty="0"/>
              <a:t>The key here is to create a compelling story. Don’t just list the challenges; go a little deeper into the impact the challenges were having on their overall business.</a:t>
            </a:r>
          </a:p>
          <a:p>
            <a:endParaRPr lang="en-US" dirty="0"/>
          </a:p>
          <a:p>
            <a:r>
              <a:rPr lang="en-US" dirty="0"/>
              <a:t>Explain why it was important to solve them, why and how they were impacting the client, and to what degree. Do this with two or three key challenges, as long as they tell a specific story related to the solution.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52D5-0F10-409C-88A1-07E8733E16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9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section, document the journey to the solution and the results. This section adds depth and credibility to your story. This is where you showcase the product or service as the answer to the customer’s challenges. </a:t>
            </a:r>
            <a:br>
              <a:rPr lang="en-US" dirty="0"/>
            </a:br>
            <a:br>
              <a:rPr lang="en-US" dirty="0"/>
            </a:br>
            <a:r>
              <a:rPr lang="en-US" dirty="0"/>
              <a:t>Explain how the product or service was implemented. The key to this section is to paint an accurate picture with word. It’s rare for an implementation to go 100% perfectly. So, to boost the authenticity of this section, document how the implementation went — warts and all — and then how the company overcame it. This will make the story more believable and compelling.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52D5-0F10-409C-88A1-07E8733E16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49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detail how well the product or service solved the mentioned challenges. Focus on results metrics (tables, charts, increases in production, efficiency, revenue, etc.) that are both specific and relevant to the target audience. Say what was achieved and how.</a:t>
            </a:r>
          </a:p>
          <a:p>
            <a:r>
              <a:rPr lang="en-US" dirty="0"/>
              <a:t>Explain why the results are important to the customer and the impact they’ve had, both specific to the department the results were achieved in and the impact on the overall business.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52D5-0F10-409C-88A1-07E8733E16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258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ver Layout">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5C5E4-19EA-41D1-9BF7-F85CD5BCE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93300" y="2255439"/>
            <a:ext cx="2744646" cy="2347122"/>
          </a:xfrm>
          <a:prstGeom prst="rect">
            <a:avLst/>
          </a:prstGeom>
        </p:spPr>
      </p:pic>
      <p:sp>
        <p:nvSpPr>
          <p:cNvPr id="10" name="Title 7">
            <a:extLst>
              <a:ext uri="{FF2B5EF4-FFF2-40B4-BE49-F238E27FC236}">
                <a16:creationId xmlns:a16="http://schemas.microsoft.com/office/drawing/2014/main" id="{2CFD5D41-F2BB-4267-ADFB-F990B6347AF5}"/>
              </a:ext>
            </a:extLst>
          </p:cNvPr>
          <p:cNvSpPr>
            <a:spLocks noGrp="1"/>
          </p:cNvSpPr>
          <p:nvPr>
            <p:ph type="title" hasCustomPrompt="1"/>
          </p:nvPr>
        </p:nvSpPr>
        <p:spPr>
          <a:xfrm>
            <a:off x="550371" y="4055021"/>
            <a:ext cx="6907839" cy="979179"/>
          </a:xfrm>
        </p:spPr>
        <p:txBody>
          <a:bodyPr>
            <a:noAutofit/>
          </a:bodyPr>
          <a:lstStyle>
            <a:lvl1pPr>
              <a:defRPr sz="4000">
                <a:solidFill>
                  <a:schemeClr val="bg1"/>
                </a:solidFill>
              </a:defRPr>
            </a:lvl1pPr>
          </a:lstStyle>
          <a:p>
            <a:r>
              <a:rPr lang="en-US" dirty="0"/>
              <a:t>CLICK TO EDIT MASTER TITLE STYLE</a:t>
            </a:r>
          </a:p>
        </p:txBody>
      </p:sp>
      <p:sp>
        <p:nvSpPr>
          <p:cNvPr id="11" name="TextBox 10">
            <a:extLst>
              <a:ext uri="{FF2B5EF4-FFF2-40B4-BE49-F238E27FC236}">
                <a16:creationId xmlns:a16="http://schemas.microsoft.com/office/drawing/2014/main" id="{9B0FA02F-5CB5-461D-BD23-2C6541DD57AE}"/>
              </a:ext>
            </a:extLst>
          </p:cNvPr>
          <p:cNvSpPr txBox="1"/>
          <p:nvPr userDrawn="1"/>
        </p:nvSpPr>
        <p:spPr>
          <a:xfrm>
            <a:off x="619710" y="6538914"/>
            <a:ext cx="7216880" cy="157992"/>
          </a:xfrm>
          <a:prstGeom prst="rect">
            <a:avLst/>
          </a:prstGeom>
          <a:noFill/>
        </p:spPr>
        <p:txBody>
          <a:bodyPr wrap="square" lIns="0" tIns="0" rIns="0" bIns="0" rtlCol="0">
            <a:spAutoFit/>
          </a:bodyPr>
          <a:lstStyle/>
          <a:p>
            <a:pPr>
              <a:lnSpc>
                <a:spcPts val="1400"/>
              </a:lnSpc>
              <a:defRPr/>
            </a:pPr>
            <a:r>
              <a:rPr lang="en-US" sz="800" dirty="0">
                <a:solidFill>
                  <a:srgbClr val="B2B2B2"/>
                </a:solidFill>
                <a:latin typeface="Arial"/>
                <a:ea typeface="Arial"/>
                <a:cs typeface="Arial"/>
              </a:rPr>
              <a:t>Confidential and proprietary. Copyright © 2018 Xaxis Inc. All rights reserved. Distribution without permission is prohibited. </a:t>
            </a:r>
          </a:p>
        </p:txBody>
      </p:sp>
      <p:sp>
        <p:nvSpPr>
          <p:cNvPr id="12" name="Title 7">
            <a:extLst>
              <a:ext uri="{FF2B5EF4-FFF2-40B4-BE49-F238E27FC236}">
                <a16:creationId xmlns:a16="http://schemas.microsoft.com/office/drawing/2014/main" id="{EE0594A0-D6E1-4119-A191-5F16180E3A86}"/>
              </a:ext>
            </a:extLst>
          </p:cNvPr>
          <p:cNvSpPr txBox="1">
            <a:spLocks/>
          </p:cNvSpPr>
          <p:nvPr userDrawn="1"/>
        </p:nvSpPr>
        <p:spPr>
          <a:xfrm>
            <a:off x="550371" y="5204713"/>
            <a:ext cx="7472501" cy="457942"/>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800" kern="1200" spc="200" baseline="0">
                <a:solidFill>
                  <a:schemeClr val="bg1"/>
                </a:solidFill>
                <a:latin typeface="+mj-lt"/>
                <a:ea typeface="+mj-ea"/>
                <a:cs typeface="+mj-cs"/>
              </a:defRPr>
            </a:lvl1pPr>
          </a:lstStyle>
          <a:p>
            <a:r>
              <a:rPr lang="en-US" sz="1400" spc="300" dirty="0">
                <a:solidFill>
                  <a:schemeClr val="accent1"/>
                </a:solidFill>
                <a:latin typeface="Arial Bold" panose="020B0704020202020204" pitchFamily="34" charset="0"/>
                <a:cs typeface="Arial Bold" panose="020B0704020202020204" pitchFamily="34" charset="0"/>
              </a:rPr>
              <a:t>CLICK TO EDIT MASTER TITLE STYLE</a:t>
            </a:r>
          </a:p>
        </p:txBody>
      </p:sp>
    </p:spTree>
    <p:extLst>
      <p:ext uri="{BB962C8B-B14F-4D97-AF65-F5344CB8AC3E}">
        <p14:creationId xmlns:p14="http://schemas.microsoft.com/office/powerpoint/2010/main" val="12836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Divider Sub Title Layout 1">
    <p:bg>
      <p:bgPr>
        <a:solidFill>
          <a:schemeClr val="tx1"/>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5F149E35-0A58-4305-9774-12A7CD55BFB8}"/>
              </a:ext>
            </a:extLst>
          </p:cNvPr>
          <p:cNvSpPr txBox="1">
            <a:spLocks/>
          </p:cNvSpPr>
          <p:nvPr userDrawn="1"/>
        </p:nvSpPr>
        <p:spPr>
          <a:xfrm>
            <a:off x="1194203" y="2555364"/>
            <a:ext cx="6859551" cy="1160318"/>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spc="0" baseline="0">
                <a:solidFill>
                  <a:schemeClr val="tx1"/>
                </a:solidFill>
                <a:latin typeface="+mj-lt"/>
                <a:ea typeface="+mj-ea"/>
                <a:cs typeface="+mj-cs"/>
              </a:defRPr>
            </a:lvl1pPr>
          </a:lstStyle>
          <a:p>
            <a:r>
              <a:rPr lang="en-US" sz="4000" dirty="0">
                <a:solidFill>
                  <a:schemeClr val="bg1"/>
                </a:solidFill>
              </a:rPr>
              <a:t>CLICK TO EDIT MASTER TITLE STYLE</a:t>
            </a:r>
          </a:p>
        </p:txBody>
      </p:sp>
      <p:sp>
        <p:nvSpPr>
          <p:cNvPr id="12" name="Rectangle 11">
            <a:extLst>
              <a:ext uri="{FF2B5EF4-FFF2-40B4-BE49-F238E27FC236}">
                <a16:creationId xmlns:a16="http://schemas.microsoft.com/office/drawing/2014/main" id="{0A7450B6-EC27-44A5-B7F6-683D32F6CB23}"/>
              </a:ext>
            </a:extLst>
          </p:cNvPr>
          <p:cNvSpPr/>
          <p:nvPr userDrawn="1"/>
        </p:nvSpPr>
        <p:spPr>
          <a:xfrm>
            <a:off x="919426" y="2649434"/>
            <a:ext cx="125604" cy="97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EF05746-44A4-4EB2-81D2-80D5AD01A0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0727" y="2296048"/>
            <a:ext cx="1963308" cy="1678950"/>
          </a:xfrm>
          <a:prstGeom prst="rect">
            <a:avLst/>
          </a:prstGeom>
        </p:spPr>
      </p:pic>
    </p:spTree>
    <p:extLst>
      <p:ext uri="{BB962C8B-B14F-4D97-AF65-F5344CB8AC3E}">
        <p14:creationId xmlns:p14="http://schemas.microsoft.com/office/powerpoint/2010/main" val="37520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and Content Layout 1">
    <p:bg>
      <p:bgPr>
        <a:solidFill>
          <a:schemeClr val="tx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p:spPr>
        <p:txBody>
          <a:bodyPr>
            <a:normAutofit/>
          </a:bodyPr>
          <a:lstStyle>
            <a:lvl1pPr>
              <a:defRPr sz="1500">
                <a:solidFill>
                  <a:srgbClr val="00B0F0"/>
                </a:solidFill>
              </a:defRPr>
            </a:lvl1pPr>
          </a:lstStyle>
          <a:p>
            <a:r>
              <a:rPr lang="en-US"/>
              <a:t>Click icon to add picture</a:t>
            </a:r>
            <a:endParaRPr lang="id-ID"/>
          </a:p>
        </p:txBody>
      </p:sp>
      <p:sp>
        <p:nvSpPr>
          <p:cNvPr id="2" name="Title 1">
            <a:extLst>
              <a:ext uri="{FF2B5EF4-FFF2-40B4-BE49-F238E27FC236}">
                <a16:creationId xmlns:a16="http://schemas.microsoft.com/office/drawing/2014/main" id="{EA6B96BB-36AD-4FAB-B89A-E2CAF45E64C6}"/>
              </a:ext>
            </a:extLst>
          </p:cNvPr>
          <p:cNvSpPr>
            <a:spLocks noGrp="1"/>
          </p:cNvSpPr>
          <p:nvPr>
            <p:ph type="title" hasCustomPrompt="1"/>
          </p:nvPr>
        </p:nvSpPr>
        <p:spPr>
          <a:xfrm>
            <a:off x="6727751" y="1311933"/>
            <a:ext cx="4315387" cy="1160318"/>
          </a:xfrm>
        </p:spPr>
        <p:txBody>
          <a:bodyPr>
            <a:noAutofit/>
          </a:bodyPr>
          <a:lstStyle>
            <a:lvl1pPr>
              <a:defRPr sz="320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BB659587-55BA-4E43-B43F-D7DF310C3CE7}"/>
              </a:ext>
            </a:extLst>
          </p:cNvPr>
          <p:cNvSpPr>
            <a:spLocks noGrp="1"/>
          </p:cNvSpPr>
          <p:nvPr>
            <p:ph type="body" sz="quarter" idx="11"/>
          </p:nvPr>
        </p:nvSpPr>
        <p:spPr>
          <a:xfrm>
            <a:off x="6732588" y="2843213"/>
            <a:ext cx="4356100" cy="1854200"/>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pic>
        <p:nvPicPr>
          <p:cNvPr id="11" name="Picture 10" descr="A close up of a logo&#10;&#10;Description generated with very high confidence">
            <a:extLst>
              <a:ext uri="{FF2B5EF4-FFF2-40B4-BE49-F238E27FC236}">
                <a16:creationId xmlns:a16="http://schemas.microsoft.com/office/drawing/2014/main" id="{6C205337-8FB2-453E-81FF-721527A21E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4435" y="6184117"/>
            <a:ext cx="403874" cy="481263"/>
          </a:xfrm>
          <a:prstGeom prst="rect">
            <a:avLst/>
          </a:prstGeom>
        </p:spPr>
      </p:pic>
      <p:sp>
        <p:nvSpPr>
          <p:cNvPr id="12" name="Slide Number Placeholder 5">
            <a:extLst>
              <a:ext uri="{FF2B5EF4-FFF2-40B4-BE49-F238E27FC236}">
                <a16:creationId xmlns:a16="http://schemas.microsoft.com/office/drawing/2014/main" id="{A9656095-1971-41A0-B261-39C5C12BE01C}"/>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chemeClr val="bg1"/>
                </a:solidFill>
              </a:defRPr>
            </a:lvl1pPr>
          </a:lstStyle>
          <a:p>
            <a:fld id="{AD00595D-2CC8-4B1A-B897-8501BAC5B107}" type="slidenum">
              <a:rPr lang="en-GB" smtClean="0"/>
              <a:pPr/>
              <a:t>‹#›</a:t>
            </a:fld>
            <a:endParaRPr lang="en-GB"/>
          </a:p>
        </p:txBody>
      </p:sp>
    </p:spTree>
    <p:extLst>
      <p:ext uri="{BB962C8B-B14F-4D97-AF65-F5344CB8AC3E}">
        <p14:creationId xmlns:p14="http://schemas.microsoft.com/office/powerpoint/2010/main" val="17157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and Content Layout 2">
    <p:bg>
      <p:bgPr>
        <a:solidFill>
          <a:schemeClr val="tx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155267" y="0"/>
            <a:ext cx="6036733" cy="6858000"/>
          </a:xfrm>
        </p:spPr>
        <p:txBody>
          <a:bodyPr>
            <a:normAutofit/>
          </a:bodyPr>
          <a:lstStyle>
            <a:lvl1pPr>
              <a:defRPr sz="1500">
                <a:solidFill>
                  <a:srgbClr val="00B0F0"/>
                </a:solidFill>
              </a:defRPr>
            </a:lvl1pPr>
          </a:lstStyle>
          <a:p>
            <a:r>
              <a:rPr lang="en-US"/>
              <a:t>Click icon to add picture</a:t>
            </a:r>
            <a:endParaRPr lang="id-ID"/>
          </a:p>
        </p:txBody>
      </p:sp>
      <p:pic>
        <p:nvPicPr>
          <p:cNvPr id="10" name="Picture 9" descr="A close up of a logo&#10;&#10;Description generated with very high confidence">
            <a:extLst>
              <a:ext uri="{FF2B5EF4-FFF2-40B4-BE49-F238E27FC236}">
                <a16:creationId xmlns:a16="http://schemas.microsoft.com/office/drawing/2014/main" id="{EA43499D-B627-44D3-BAB2-DBF5CD6213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846" y="6184117"/>
            <a:ext cx="403874" cy="481263"/>
          </a:xfrm>
          <a:prstGeom prst="rect">
            <a:avLst/>
          </a:prstGeom>
        </p:spPr>
      </p:pic>
      <p:sp>
        <p:nvSpPr>
          <p:cNvPr id="11" name="Slide Number Placeholder 5">
            <a:extLst>
              <a:ext uri="{FF2B5EF4-FFF2-40B4-BE49-F238E27FC236}">
                <a16:creationId xmlns:a16="http://schemas.microsoft.com/office/drawing/2014/main" id="{655A6EC7-A7D0-46E2-AC08-211C4001745A}"/>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chemeClr val="bg1"/>
                </a:solidFill>
              </a:defRPr>
            </a:lvl1pPr>
          </a:lstStyle>
          <a:p>
            <a:fld id="{AD00595D-2CC8-4B1A-B897-8501BAC5B107}" type="slidenum">
              <a:rPr lang="en-GB" smtClean="0"/>
              <a:pPr/>
              <a:t>‹#›</a:t>
            </a:fld>
            <a:endParaRPr lang="en-GB"/>
          </a:p>
        </p:txBody>
      </p:sp>
      <p:sp>
        <p:nvSpPr>
          <p:cNvPr id="12" name="Title 1">
            <a:extLst>
              <a:ext uri="{FF2B5EF4-FFF2-40B4-BE49-F238E27FC236}">
                <a16:creationId xmlns:a16="http://schemas.microsoft.com/office/drawing/2014/main" id="{B2839FA9-F297-47E2-B85B-55E50F423BFE}"/>
              </a:ext>
            </a:extLst>
          </p:cNvPr>
          <p:cNvSpPr>
            <a:spLocks noGrp="1"/>
          </p:cNvSpPr>
          <p:nvPr>
            <p:ph type="title" hasCustomPrompt="1"/>
          </p:nvPr>
        </p:nvSpPr>
        <p:spPr>
          <a:xfrm>
            <a:off x="1025312" y="1311933"/>
            <a:ext cx="4315387" cy="1160318"/>
          </a:xfrm>
        </p:spPr>
        <p:txBody>
          <a:bodyPr>
            <a:noAutofit/>
          </a:bodyPr>
          <a:lstStyle>
            <a:lvl1pPr>
              <a:defRPr sz="3200">
                <a:solidFill>
                  <a:schemeClr val="bg1"/>
                </a:solidFill>
              </a:defRPr>
            </a:lvl1pPr>
          </a:lstStyle>
          <a:p>
            <a:r>
              <a:rPr lang="en-US" dirty="0"/>
              <a:t>CLICK TO EDIT MASTER TITLE STYLE</a:t>
            </a:r>
          </a:p>
        </p:txBody>
      </p:sp>
      <p:sp>
        <p:nvSpPr>
          <p:cNvPr id="13" name="Text Placeholder 9">
            <a:extLst>
              <a:ext uri="{FF2B5EF4-FFF2-40B4-BE49-F238E27FC236}">
                <a16:creationId xmlns:a16="http://schemas.microsoft.com/office/drawing/2014/main" id="{741998FC-CCF4-43E8-A29D-A5382D119893}"/>
              </a:ext>
            </a:extLst>
          </p:cNvPr>
          <p:cNvSpPr>
            <a:spLocks noGrp="1"/>
          </p:cNvSpPr>
          <p:nvPr>
            <p:ph type="body" sz="quarter" idx="11"/>
          </p:nvPr>
        </p:nvSpPr>
        <p:spPr>
          <a:xfrm>
            <a:off x="1030149" y="2843213"/>
            <a:ext cx="4356100" cy="1854200"/>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5787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ase Study Summar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80B7-6C2C-4907-986D-AD897560DD40}"/>
              </a:ext>
            </a:extLst>
          </p:cNvPr>
          <p:cNvSpPr/>
          <p:nvPr userDrawn="1"/>
        </p:nvSpPr>
        <p:spPr>
          <a:xfrm>
            <a:off x="0" y="0"/>
            <a:ext cx="12192000" cy="4416251"/>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84866-F459-4881-BE2E-CFD4D18CCBC1}"/>
              </a:ext>
            </a:extLst>
          </p:cNvPr>
          <p:cNvSpPr>
            <a:spLocks noGrp="1"/>
          </p:cNvSpPr>
          <p:nvPr>
            <p:ph type="title" hasCustomPrompt="1"/>
          </p:nvPr>
        </p:nvSpPr>
        <p:spPr>
          <a:xfrm>
            <a:off x="671689" y="588452"/>
            <a:ext cx="5372395" cy="1038976"/>
          </a:xfrm>
        </p:spPr>
        <p:txBody>
          <a:bodyPr/>
          <a:lstStyle>
            <a:lvl1pPr>
              <a:defRPr>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F8758848-A550-4AA7-A2CF-A741DB516331}"/>
              </a:ext>
            </a:extLst>
          </p:cNvPr>
          <p:cNvSpPr/>
          <p:nvPr userDrawn="1"/>
        </p:nvSpPr>
        <p:spPr>
          <a:xfrm>
            <a:off x="453045" y="3241964"/>
            <a:ext cx="3578628" cy="3075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C2EF5C-B798-4AD5-ABBD-FD8EB8D301E1}"/>
              </a:ext>
            </a:extLst>
          </p:cNvPr>
          <p:cNvSpPr/>
          <p:nvPr userDrawn="1"/>
        </p:nvSpPr>
        <p:spPr>
          <a:xfrm>
            <a:off x="4280476" y="3241964"/>
            <a:ext cx="3619576" cy="3075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C7E5B8-9CA0-4327-90FC-EA7D1BFD057C}"/>
              </a:ext>
            </a:extLst>
          </p:cNvPr>
          <p:cNvSpPr/>
          <p:nvPr userDrawn="1"/>
        </p:nvSpPr>
        <p:spPr>
          <a:xfrm>
            <a:off x="8160328" y="3241964"/>
            <a:ext cx="3578628" cy="3075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8E754EB-218A-4C89-B2AA-1E15C5DFD1FA}"/>
              </a:ext>
            </a:extLst>
          </p:cNvPr>
          <p:cNvSpPr>
            <a:spLocks noGrp="1"/>
          </p:cNvSpPr>
          <p:nvPr>
            <p:ph type="body" sz="quarter" idx="10" hasCustomPrompt="1"/>
          </p:nvPr>
        </p:nvSpPr>
        <p:spPr>
          <a:xfrm>
            <a:off x="671513" y="1703388"/>
            <a:ext cx="6142037" cy="612775"/>
          </a:xfrm>
        </p:spPr>
        <p:txBody>
          <a:bodyPr>
            <a:normAutofit/>
          </a:bodyPr>
          <a:lstStyle>
            <a:lvl1pPr marL="0" indent="0">
              <a:buNone/>
              <a:defRPr sz="1400" spc="100" baseline="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INTERNAL USE ONLY | DATE | XAXIS REGION</a:t>
            </a:r>
          </a:p>
        </p:txBody>
      </p:sp>
      <p:sp>
        <p:nvSpPr>
          <p:cNvPr id="9" name="Picture Placeholder 8">
            <a:extLst>
              <a:ext uri="{FF2B5EF4-FFF2-40B4-BE49-F238E27FC236}">
                <a16:creationId xmlns:a16="http://schemas.microsoft.com/office/drawing/2014/main" id="{D8572663-5307-4539-81C4-6B6D2FE25B00}"/>
              </a:ext>
            </a:extLst>
          </p:cNvPr>
          <p:cNvSpPr>
            <a:spLocks noGrp="1"/>
          </p:cNvSpPr>
          <p:nvPr>
            <p:ph type="pic" sz="quarter" idx="11" hasCustomPrompt="1"/>
          </p:nvPr>
        </p:nvSpPr>
        <p:spPr>
          <a:xfrm>
            <a:off x="0" y="0"/>
            <a:ext cx="12192000" cy="4964113"/>
          </a:xfrm>
          <a:noFill/>
        </p:spPr>
        <p:txBody>
          <a:bodyPr>
            <a:normAutofit/>
          </a:bodyPr>
          <a:lstStyle>
            <a:lvl1pPr>
              <a:defRPr sz="1400"/>
            </a:lvl1pPr>
          </a:lstStyle>
          <a:p>
            <a:r>
              <a:rPr lang="en-US" dirty="0"/>
              <a:t>INSERT PICTURE AND SEND TO BACK</a:t>
            </a:r>
          </a:p>
        </p:txBody>
      </p:sp>
      <p:sp>
        <p:nvSpPr>
          <p:cNvPr id="11" name="TextBox 10">
            <a:extLst>
              <a:ext uri="{FF2B5EF4-FFF2-40B4-BE49-F238E27FC236}">
                <a16:creationId xmlns:a16="http://schemas.microsoft.com/office/drawing/2014/main" id="{EB928320-A70C-4754-9C99-E6F4579457F7}"/>
              </a:ext>
            </a:extLst>
          </p:cNvPr>
          <p:cNvSpPr txBox="1"/>
          <p:nvPr userDrawn="1"/>
        </p:nvSpPr>
        <p:spPr>
          <a:xfrm>
            <a:off x="679351" y="3508448"/>
            <a:ext cx="2470387" cy="400110"/>
          </a:xfrm>
          <a:prstGeom prst="rect">
            <a:avLst/>
          </a:prstGeom>
          <a:noFill/>
        </p:spPr>
        <p:txBody>
          <a:bodyPr wrap="square" rtlCol="0">
            <a:spAutoFit/>
          </a:bodyPr>
          <a:lstStyle/>
          <a:p>
            <a:r>
              <a:rPr lang="en-US" sz="2000" dirty="0">
                <a:latin typeface="+mj-lt"/>
              </a:rPr>
              <a:t>THE GOALS</a:t>
            </a:r>
          </a:p>
        </p:txBody>
      </p:sp>
      <p:sp>
        <p:nvSpPr>
          <p:cNvPr id="12" name="TextBox 11">
            <a:extLst>
              <a:ext uri="{FF2B5EF4-FFF2-40B4-BE49-F238E27FC236}">
                <a16:creationId xmlns:a16="http://schemas.microsoft.com/office/drawing/2014/main" id="{7E46E27E-DD7B-4184-9EDD-63A5B80595D5}"/>
              </a:ext>
            </a:extLst>
          </p:cNvPr>
          <p:cNvSpPr txBox="1"/>
          <p:nvPr userDrawn="1"/>
        </p:nvSpPr>
        <p:spPr>
          <a:xfrm>
            <a:off x="4489143" y="3508448"/>
            <a:ext cx="2890450" cy="400110"/>
          </a:xfrm>
          <a:prstGeom prst="rect">
            <a:avLst/>
          </a:prstGeom>
          <a:noFill/>
        </p:spPr>
        <p:txBody>
          <a:bodyPr wrap="square" rtlCol="0">
            <a:spAutoFit/>
          </a:bodyPr>
          <a:lstStyle/>
          <a:p>
            <a:r>
              <a:rPr lang="en-US" sz="2000" dirty="0">
                <a:latin typeface="+mj-lt"/>
              </a:rPr>
              <a:t>THE APPROACH</a:t>
            </a:r>
          </a:p>
        </p:txBody>
      </p:sp>
      <p:sp>
        <p:nvSpPr>
          <p:cNvPr id="13" name="TextBox 12">
            <a:extLst>
              <a:ext uri="{FF2B5EF4-FFF2-40B4-BE49-F238E27FC236}">
                <a16:creationId xmlns:a16="http://schemas.microsoft.com/office/drawing/2014/main" id="{3FC9E96D-06DC-4DF7-A838-0F16916663F1}"/>
              </a:ext>
            </a:extLst>
          </p:cNvPr>
          <p:cNvSpPr txBox="1"/>
          <p:nvPr userDrawn="1"/>
        </p:nvSpPr>
        <p:spPr>
          <a:xfrm>
            <a:off x="8408039" y="3508448"/>
            <a:ext cx="2690973" cy="400110"/>
          </a:xfrm>
          <a:prstGeom prst="rect">
            <a:avLst/>
          </a:prstGeom>
          <a:noFill/>
        </p:spPr>
        <p:txBody>
          <a:bodyPr wrap="square" rtlCol="0">
            <a:spAutoFit/>
          </a:bodyPr>
          <a:lstStyle/>
          <a:p>
            <a:r>
              <a:rPr lang="en-US" sz="2000" dirty="0">
                <a:latin typeface="+mj-lt"/>
              </a:rPr>
              <a:t>THE RESULTS</a:t>
            </a:r>
          </a:p>
        </p:txBody>
      </p:sp>
      <p:sp>
        <p:nvSpPr>
          <p:cNvPr id="15" name="Text Placeholder 14">
            <a:extLst>
              <a:ext uri="{FF2B5EF4-FFF2-40B4-BE49-F238E27FC236}">
                <a16:creationId xmlns:a16="http://schemas.microsoft.com/office/drawing/2014/main" id="{D5A4F5F1-B11E-4ECD-82B4-9B5B76B6E924}"/>
              </a:ext>
            </a:extLst>
          </p:cNvPr>
          <p:cNvSpPr>
            <a:spLocks noGrp="1"/>
          </p:cNvSpPr>
          <p:nvPr>
            <p:ph type="body" sz="quarter" idx="12"/>
          </p:nvPr>
        </p:nvSpPr>
        <p:spPr>
          <a:xfrm>
            <a:off x="768350" y="4070350"/>
            <a:ext cx="2940050" cy="1960563"/>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a:extLst>
              <a:ext uri="{FF2B5EF4-FFF2-40B4-BE49-F238E27FC236}">
                <a16:creationId xmlns:a16="http://schemas.microsoft.com/office/drawing/2014/main" id="{001459D8-3BFF-4ACB-A7E4-B595BA354260}"/>
              </a:ext>
            </a:extLst>
          </p:cNvPr>
          <p:cNvSpPr>
            <a:spLocks noGrp="1"/>
          </p:cNvSpPr>
          <p:nvPr>
            <p:ph type="body" sz="quarter" idx="13"/>
          </p:nvPr>
        </p:nvSpPr>
        <p:spPr>
          <a:xfrm>
            <a:off x="4620239" y="4070350"/>
            <a:ext cx="2940050" cy="1960563"/>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59CC8C37-9814-453A-8203-CB27EDE25E9B}"/>
              </a:ext>
            </a:extLst>
          </p:cNvPr>
          <p:cNvSpPr>
            <a:spLocks noGrp="1"/>
          </p:cNvSpPr>
          <p:nvPr>
            <p:ph type="body" sz="quarter" idx="14"/>
          </p:nvPr>
        </p:nvSpPr>
        <p:spPr>
          <a:xfrm>
            <a:off x="8483600" y="4070350"/>
            <a:ext cx="2940050" cy="1960563"/>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A close up of a logo&#10;&#10;Description generated with very high confidence">
            <a:extLst>
              <a:ext uri="{FF2B5EF4-FFF2-40B4-BE49-F238E27FC236}">
                <a16:creationId xmlns:a16="http://schemas.microsoft.com/office/drawing/2014/main" id="{D7B79271-08FE-491A-8951-7CB35F65A6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9012" y="276265"/>
            <a:ext cx="768122" cy="915307"/>
          </a:xfrm>
          <a:prstGeom prst="rect">
            <a:avLst/>
          </a:prstGeom>
        </p:spPr>
      </p:pic>
    </p:spTree>
    <p:extLst>
      <p:ext uri="{BB962C8B-B14F-4D97-AF65-F5344CB8AC3E}">
        <p14:creationId xmlns:p14="http://schemas.microsoft.com/office/powerpoint/2010/main" val="28424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9A60AC2-C470-47D3-8DF1-429B83D23219}"/>
              </a:ext>
            </a:extLst>
          </p:cNvPr>
          <p:cNvSpPr>
            <a:spLocks noGrp="1"/>
          </p:cNvSpPr>
          <p:nvPr>
            <p:ph type="pic" sz="quarter" idx="10"/>
          </p:nvPr>
        </p:nvSpPr>
        <p:spPr>
          <a:xfrm>
            <a:off x="3532077" y="3899900"/>
            <a:ext cx="5953945" cy="2980326"/>
          </a:xfrm>
          <a:custGeom>
            <a:avLst/>
            <a:gdLst>
              <a:gd name="connsiteX0" fmla="*/ 2977357 w 5953945"/>
              <a:gd name="connsiteY0" fmla="*/ 0 h 2980326"/>
              <a:gd name="connsiteX1" fmla="*/ 5953945 w 5953945"/>
              <a:gd name="connsiteY1" fmla="*/ 2980326 h 2980326"/>
              <a:gd name="connsiteX2" fmla="*/ 0 w 5953945"/>
              <a:gd name="connsiteY2" fmla="*/ 2980326 h 2980326"/>
            </a:gdLst>
            <a:ahLst/>
            <a:cxnLst>
              <a:cxn ang="0">
                <a:pos x="connsiteX0" y="connsiteY0"/>
              </a:cxn>
              <a:cxn ang="0">
                <a:pos x="connsiteX1" y="connsiteY1"/>
              </a:cxn>
              <a:cxn ang="0">
                <a:pos x="connsiteX2" y="connsiteY2"/>
              </a:cxn>
            </a:cxnLst>
            <a:rect l="l" t="t" r="r" b="b"/>
            <a:pathLst>
              <a:path w="5953945" h="2980326">
                <a:moveTo>
                  <a:pt x="2977357" y="0"/>
                </a:moveTo>
                <a:lnTo>
                  <a:pt x="5953945" y="2980326"/>
                </a:lnTo>
                <a:lnTo>
                  <a:pt x="0" y="2980326"/>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dirty="0"/>
          </a:p>
        </p:txBody>
      </p:sp>
      <p:sp>
        <p:nvSpPr>
          <p:cNvPr id="4" name="Picture Placeholder 10">
            <a:extLst>
              <a:ext uri="{FF2B5EF4-FFF2-40B4-BE49-F238E27FC236}">
                <a16:creationId xmlns:a16="http://schemas.microsoft.com/office/drawing/2014/main" id="{CC795649-EFC0-45E8-BD18-A35127330CF5}"/>
              </a:ext>
            </a:extLst>
          </p:cNvPr>
          <p:cNvSpPr>
            <a:spLocks noGrp="1"/>
          </p:cNvSpPr>
          <p:nvPr>
            <p:ph type="pic" sz="quarter" idx="11"/>
          </p:nvPr>
        </p:nvSpPr>
        <p:spPr>
          <a:xfrm>
            <a:off x="-10758" y="1067082"/>
            <a:ext cx="5732683" cy="5799732"/>
          </a:xfrm>
          <a:custGeom>
            <a:avLst/>
            <a:gdLst>
              <a:gd name="connsiteX0" fmla="*/ 2756600 w 5732683"/>
              <a:gd name="connsiteY0" fmla="*/ 0 h 5799732"/>
              <a:gd name="connsiteX1" fmla="*/ 5728079 w 5732683"/>
              <a:gd name="connsiteY1" fmla="*/ 2973985 h 5799732"/>
              <a:gd name="connsiteX2" fmla="*/ 5732683 w 5732683"/>
              <a:gd name="connsiteY2" fmla="*/ 2973985 h 5799732"/>
              <a:gd name="connsiteX3" fmla="*/ 5730381 w 5732683"/>
              <a:gd name="connsiteY3" fmla="*/ 2976290 h 5799732"/>
              <a:gd name="connsiteX4" fmla="*/ 5732683 w 5732683"/>
              <a:gd name="connsiteY4" fmla="*/ 2977826 h 5799732"/>
              <a:gd name="connsiteX5" fmla="*/ 5728079 w 5732683"/>
              <a:gd name="connsiteY5" fmla="*/ 2977826 h 5799732"/>
              <a:gd name="connsiteX6" fmla="*/ 2909318 w 5732683"/>
              <a:gd name="connsiteY6" fmla="*/ 5799732 h 5799732"/>
              <a:gd name="connsiteX7" fmla="*/ 0 w 5732683"/>
              <a:gd name="connsiteY7" fmla="*/ 5799732 h 5799732"/>
              <a:gd name="connsiteX8" fmla="*/ 0 w 5732683"/>
              <a:gd name="connsiteY8" fmla="*/ 2758924 h 579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2683" h="5799732">
                <a:moveTo>
                  <a:pt x="2756600" y="0"/>
                </a:moveTo>
                <a:lnTo>
                  <a:pt x="5728079" y="2973985"/>
                </a:lnTo>
                <a:lnTo>
                  <a:pt x="5732683" y="2973985"/>
                </a:lnTo>
                <a:lnTo>
                  <a:pt x="5730381" y="2976290"/>
                </a:lnTo>
                <a:lnTo>
                  <a:pt x="5732683" y="2977826"/>
                </a:lnTo>
                <a:lnTo>
                  <a:pt x="5728079" y="2977826"/>
                </a:lnTo>
                <a:lnTo>
                  <a:pt x="2909318" y="5799732"/>
                </a:lnTo>
                <a:lnTo>
                  <a:pt x="0" y="5799732"/>
                </a:lnTo>
                <a:lnTo>
                  <a:pt x="0" y="2758924"/>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dirty="0"/>
          </a:p>
        </p:txBody>
      </p:sp>
      <p:sp>
        <p:nvSpPr>
          <p:cNvPr id="5" name="Title 1">
            <a:extLst>
              <a:ext uri="{FF2B5EF4-FFF2-40B4-BE49-F238E27FC236}">
                <a16:creationId xmlns:a16="http://schemas.microsoft.com/office/drawing/2014/main" id="{7FE10C24-DA5F-4669-941A-D73CBD1F932F}"/>
              </a:ext>
            </a:extLst>
          </p:cNvPr>
          <p:cNvSpPr>
            <a:spLocks noGrp="1"/>
          </p:cNvSpPr>
          <p:nvPr>
            <p:ph type="title" hasCustomPrompt="1"/>
          </p:nvPr>
        </p:nvSpPr>
        <p:spPr>
          <a:xfrm>
            <a:off x="5848141" y="1067082"/>
            <a:ext cx="5194997" cy="1160318"/>
          </a:xfrm>
        </p:spPr>
        <p:txBody>
          <a:bodyPr>
            <a:noAutofit/>
          </a:bodyPr>
          <a:lstStyle>
            <a:lvl1pPr algn="r">
              <a:defRPr sz="3600">
                <a:solidFill>
                  <a:schemeClr val="tx1"/>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EC659116-1532-4FBC-8802-B2117B93A571}"/>
              </a:ext>
            </a:extLst>
          </p:cNvPr>
          <p:cNvSpPr>
            <a:spLocks noGrp="1"/>
          </p:cNvSpPr>
          <p:nvPr>
            <p:ph type="body" sz="quarter" idx="12" hasCustomPrompt="1"/>
          </p:nvPr>
        </p:nvSpPr>
        <p:spPr>
          <a:xfrm>
            <a:off x="7018774" y="2843213"/>
            <a:ext cx="4069914" cy="1854200"/>
          </a:xfrm>
        </p:spPr>
        <p:txBody>
          <a:bodyPr/>
          <a:lstStyle>
            <a:lvl1pPr marL="0" indent="0" algn="r">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Nunc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tempor</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luctus</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interdum</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Duis libero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leo</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consequat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ut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accumsan</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eu</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viverra</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et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erat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Nunc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rhoncus</a:t>
            </a:r>
            <a:endParaRPr lang="en-US" dirty="0"/>
          </a:p>
        </p:txBody>
      </p:sp>
    </p:spTree>
    <p:extLst>
      <p:ext uri="{BB962C8B-B14F-4D97-AF65-F5344CB8AC3E}">
        <p14:creationId xmlns:p14="http://schemas.microsoft.com/office/powerpoint/2010/main" val="15582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84419EEB-F14F-44C4-BFDB-EA71BA5743BF}"/>
              </a:ext>
            </a:extLst>
          </p:cNvPr>
          <p:cNvSpPr>
            <a:spLocks noGrp="1"/>
          </p:cNvSpPr>
          <p:nvPr>
            <p:ph type="pic" sz="quarter" idx="10"/>
          </p:nvPr>
        </p:nvSpPr>
        <p:spPr>
          <a:xfrm>
            <a:off x="6459317" y="1067082"/>
            <a:ext cx="5732683" cy="5799732"/>
          </a:xfrm>
          <a:custGeom>
            <a:avLst/>
            <a:gdLst>
              <a:gd name="connsiteX0" fmla="*/ 2976083 w 5732683"/>
              <a:gd name="connsiteY0" fmla="*/ 0 h 5799732"/>
              <a:gd name="connsiteX1" fmla="*/ 5732683 w 5732683"/>
              <a:gd name="connsiteY1" fmla="*/ 2758924 h 5799732"/>
              <a:gd name="connsiteX2" fmla="*/ 5732683 w 5732683"/>
              <a:gd name="connsiteY2" fmla="*/ 5799732 h 5799732"/>
              <a:gd name="connsiteX3" fmla="*/ 2823365 w 5732683"/>
              <a:gd name="connsiteY3" fmla="*/ 5799732 h 5799732"/>
              <a:gd name="connsiteX4" fmla="*/ 4605 w 5732683"/>
              <a:gd name="connsiteY4" fmla="*/ 2977826 h 5799732"/>
              <a:gd name="connsiteX5" fmla="*/ 0 w 5732683"/>
              <a:gd name="connsiteY5" fmla="*/ 2977826 h 5799732"/>
              <a:gd name="connsiteX6" fmla="*/ 2303 w 5732683"/>
              <a:gd name="connsiteY6" fmla="*/ 2976290 h 5799732"/>
              <a:gd name="connsiteX7" fmla="*/ 0 w 5732683"/>
              <a:gd name="connsiteY7" fmla="*/ 2973985 h 5799732"/>
              <a:gd name="connsiteX8" fmla="*/ 4605 w 5732683"/>
              <a:gd name="connsiteY8" fmla="*/ 2973985 h 579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2683" h="5799732">
                <a:moveTo>
                  <a:pt x="2976083" y="0"/>
                </a:moveTo>
                <a:lnTo>
                  <a:pt x="5732683" y="2758924"/>
                </a:lnTo>
                <a:lnTo>
                  <a:pt x="5732683" y="5799732"/>
                </a:lnTo>
                <a:lnTo>
                  <a:pt x="2823365" y="5799732"/>
                </a:lnTo>
                <a:lnTo>
                  <a:pt x="4605" y="2977826"/>
                </a:lnTo>
                <a:lnTo>
                  <a:pt x="0" y="2977826"/>
                </a:lnTo>
                <a:lnTo>
                  <a:pt x="2303" y="2976290"/>
                </a:lnTo>
                <a:lnTo>
                  <a:pt x="0" y="2973985"/>
                </a:lnTo>
                <a:lnTo>
                  <a:pt x="4605" y="297398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dirty="0"/>
          </a:p>
        </p:txBody>
      </p:sp>
      <p:sp>
        <p:nvSpPr>
          <p:cNvPr id="5" name="Title 1">
            <a:extLst>
              <a:ext uri="{FF2B5EF4-FFF2-40B4-BE49-F238E27FC236}">
                <a16:creationId xmlns:a16="http://schemas.microsoft.com/office/drawing/2014/main" id="{7FE10C24-DA5F-4669-941A-D73CBD1F932F}"/>
              </a:ext>
            </a:extLst>
          </p:cNvPr>
          <p:cNvSpPr>
            <a:spLocks noGrp="1"/>
          </p:cNvSpPr>
          <p:nvPr>
            <p:ph type="title" hasCustomPrompt="1"/>
          </p:nvPr>
        </p:nvSpPr>
        <p:spPr>
          <a:xfrm>
            <a:off x="901003" y="1067082"/>
            <a:ext cx="5194997" cy="1160318"/>
          </a:xfrm>
        </p:spPr>
        <p:txBody>
          <a:bodyPr>
            <a:noAutofit/>
          </a:bodyPr>
          <a:lstStyle>
            <a:lvl1pPr algn="l">
              <a:defRPr sz="3600">
                <a:solidFill>
                  <a:schemeClr val="tx1"/>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EC659116-1532-4FBC-8802-B2117B93A571}"/>
              </a:ext>
            </a:extLst>
          </p:cNvPr>
          <p:cNvSpPr>
            <a:spLocks noGrp="1"/>
          </p:cNvSpPr>
          <p:nvPr>
            <p:ph type="body" sz="quarter" idx="12" hasCustomPrompt="1"/>
          </p:nvPr>
        </p:nvSpPr>
        <p:spPr>
          <a:xfrm>
            <a:off x="901003" y="2843213"/>
            <a:ext cx="4069914" cy="1854200"/>
          </a:xfrm>
        </p:spPr>
        <p:txBody>
          <a:bodyPr/>
          <a:lstStyle>
            <a:lvl1pPr marL="0" indent="0" algn="l">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Nunc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tempor</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luctus</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interdum</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Duis libero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leo</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consequat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ut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accumsan</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eu</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viverra</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et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erat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Nunc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rhoncus</a:t>
            </a:r>
            <a:endParaRPr lang="en-US" dirty="0"/>
          </a:p>
        </p:txBody>
      </p:sp>
      <p:sp>
        <p:nvSpPr>
          <p:cNvPr id="8" name="Picture Placeholder 9">
            <a:extLst>
              <a:ext uri="{FF2B5EF4-FFF2-40B4-BE49-F238E27FC236}">
                <a16:creationId xmlns:a16="http://schemas.microsoft.com/office/drawing/2014/main" id="{1B1AE57F-9E9C-4090-8C6D-2E7EC1FFAE79}"/>
              </a:ext>
            </a:extLst>
          </p:cNvPr>
          <p:cNvSpPr>
            <a:spLocks noGrp="1"/>
          </p:cNvSpPr>
          <p:nvPr>
            <p:ph type="pic" sz="quarter" idx="11"/>
          </p:nvPr>
        </p:nvSpPr>
        <p:spPr>
          <a:xfrm>
            <a:off x="2717800" y="3889142"/>
            <a:ext cx="5953945" cy="2980326"/>
          </a:xfrm>
          <a:custGeom>
            <a:avLst/>
            <a:gdLst>
              <a:gd name="connsiteX0" fmla="*/ 2976589 w 5953945"/>
              <a:gd name="connsiteY0" fmla="*/ 0 h 2980326"/>
              <a:gd name="connsiteX1" fmla="*/ 5953945 w 5953945"/>
              <a:gd name="connsiteY1" fmla="*/ 2980326 h 2980326"/>
              <a:gd name="connsiteX2" fmla="*/ 0 w 5953945"/>
              <a:gd name="connsiteY2" fmla="*/ 2980326 h 2980326"/>
            </a:gdLst>
            <a:ahLst/>
            <a:cxnLst>
              <a:cxn ang="0">
                <a:pos x="connsiteX0" y="connsiteY0"/>
              </a:cxn>
              <a:cxn ang="0">
                <a:pos x="connsiteX1" y="connsiteY1"/>
              </a:cxn>
              <a:cxn ang="0">
                <a:pos x="connsiteX2" y="connsiteY2"/>
              </a:cxn>
            </a:cxnLst>
            <a:rect l="l" t="t" r="r" b="b"/>
            <a:pathLst>
              <a:path w="5953945" h="2980326">
                <a:moveTo>
                  <a:pt x="2976589" y="0"/>
                </a:moveTo>
                <a:lnTo>
                  <a:pt x="5953945" y="2980326"/>
                </a:lnTo>
                <a:lnTo>
                  <a:pt x="0" y="2980326"/>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dirty="0"/>
          </a:p>
        </p:txBody>
      </p:sp>
      <p:pic>
        <p:nvPicPr>
          <p:cNvPr id="9" name="Picture 8">
            <a:extLst>
              <a:ext uri="{FF2B5EF4-FFF2-40B4-BE49-F238E27FC236}">
                <a16:creationId xmlns:a16="http://schemas.microsoft.com/office/drawing/2014/main" id="{C3599301-0B01-449B-A343-539D4E585C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2345" y="6171041"/>
            <a:ext cx="409798" cy="488415"/>
          </a:xfrm>
          <a:prstGeom prst="rect">
            <a:avLst/>
          </a:prstGeom>
        </p:spPr>
      </p:pic>
    </p:spTree>
    <p:extLst>
      <p:ext uri="{BB962C8B-B14F-4D97-AF65-F5344CB8AC3E}">
        <p14:creationId xmlns:p14="http://schemas.microsoft.com/office/powerpoint/2010/main" val="277619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Layout 1">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6BF32B-186C-43AC-BF6F-C400FF07FC80}"/>
              </a:ext>
            </a:extLst>
          </p:cNvPr>
          <p:cNvSpPr txBox="1"/>
          <p:nvPr userDrawn="1"/>
        </p:nvSpPr>
        <p:spPr>
          <a:xfrm rot="10800000">
            <a:off x="8953081" y="2193851"/>
            <a:ext cx="1838848" cy="2646878"/>
          </a:xfrm>
          <a:prstGeom prst="rect">
            <a:avLst/>
          </a:prstGeom>
          <a:noFill/>
        </p:spPr>
        <p:txBody>
          <a:bodyPr wrap="square" rtlCol="0">
            <a:spAutoFit/>
          </a:bodyPr>
          <a:lstStyle/>
          <a:p>
            <a:r>
              <a:rPr lang="en-US" sz="16600" b="1" dirty="0">
                <a:solidFill>
                  <a:schemeClr val="accent4"/>
                </a:solidFill>
                <a:latin typeface="Georgia" panose="02040502050405020303" pitchFamily="18" charset="0"/>
              </a:rPr>
              <a:t>“</a:t>
            </a:r>
          </a:p>
        </p:txBody>
      </p:sp>
      <p:sp>
        <p:nvSpPr>
          <p:cNvPr id="5" name="TextBox 4">
            <a:extLst>
              <a:ext uri="{FF2B5EF4-FFF2-40B4-BE49-F238E27FC236}">
                <a16:creationId xmlns:a16="http://schemas.microsoft.com/office/drawing/2014/main" id="{C57D2121-C2CE-42B1-BB1A-198C7EB58D7A}"/>
              </a:ext>
            </a:extLst>
          </p:cNvPr>
          <p:cNvSpPr txBox="1"/>
          <p:nvPr userDrawn="1"/>
        </p:nvSpPr>
        <p:spPr>
          <a:xfrm>
            <a:off x="924447" y="420317"/>
            <a:ext cx="1838848" cy="2646878"/>
          </a:xfrm>
          <a:prstGeom prst="rect">
            <a:avLst/>
          </a:prstGeom>
          <a:noFill/>
        </p:spPr>
        <p:txBody>
          <a:bodyPr wrap="square" rtlCol="0">
            <a:spAutoFit/>
          </a:bodyPr>
          <a:lstStyle/>
          <a:p>
            <a:r>
              <a:rPr lang="en-US" sz="16600" b="1" dirty="0">
                <a:solidFill>
                  <a:schemeClr val="accent4"/>
                </a:solidFill>
                <a:latin typeface="Georgia" panose="02040502050405020303" pitchFamily="18" charset="0"/>
              </a:rPr>
              <a:t>“</a:t>
            </a:r>
          </a:p>
        </p:txBody>
      </p:sp>
      <p:pic>
        <p:nvPicPr>
          <p:cNvPr id="13" name="Picture 12">
            <a:extLst>
              <a:ext uri="{FF2B5EF4-FFF2-40B4-BE49-F238E27FC236}">
                <a16:creationId xmlns:a16="http://schemas.microsoft.com/office/drawing/2014/main" id="{3EF05746-44A4-4EB2-81D2-80D5AD01A0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0781" y="5034223"/>
            <a:ext cx="1599051" cy="1367451"/>
          </a:xfrm>
          <a:prstGeom prst="rect">
            <a:avLst/>
          </a:prstGeom>
        </p:spPr>
      </p:pic>
      <p:sp>
        <p:nvSpPr>
          <p:cNvPr id="4" name="Text Placeholder 3">
            <a:extLst>
              <a:ext uri="{FF2B5EF4-FFF2-40B4-BE49-F238E27FC236}">
                <a16:creationId xmlns:a16="http://schemas.microsoft.com/office/drawing/2014/main" id="{783BBBA0-6D7C-4C4D-9E54-233A0E1E4032}"/>
              </a:ext>
            </a:extLst>
          </p:cNvPr>
          <p:cNvSpPr>
            <a:spLocks noGrp="1"/>
          </p:cNvSpPr>
          <p:nvPr>
            <p:ph type="body" sz="quarter" idx="10" hasCustomPrompt="1"/>
          </p:nvPr>
        </p:nvSpPr>
        <p:spPr>
          <a:xfrm>
            <a:off x="2147025" y="1306653"/>
            <a:ext cx="7636694" cy="2737809"/>
          </a:xfrm>
        </p:spPr>
        <p:txBody>
          <a:bodyPr>
            <a:normAutofit/>
          </a:bodyPr>
          <a:lstStyle>
            <a:lvl1pPr marL="0" indent="0">
              <a:buNone/>
              <a:defRPr sz="4400" spc="3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Enter in a quote to display in this really fine, colorful space. A quote can add industry context!</a:t>
            </a:r>
          </a:p>
        </p:txBody>
      </p:sp>
      <p:sp>
        <p:nvSpPr>
          <p:cNvPr id="7" name="Text Placeholder 6">
            <a:extLst>
              <a:ext uri="{FF2B5EF4-FFF2-40B4-BE49-F238E27FC236}">
                <a16:creationId xmlns:a16="http://schemas.microsoft.com/office/drawing/2014/main" id="{35BB487F-1B94-4FDB-9400-3E1A1A3BD9F8}"/>
              </a:ext>
            </a:extLst>
          </p:cNvPr>
          <p:cNvSpPr>
            <a:spLocks noGrp="1"/>
          </p:cNvSpPr>
          <p:nvPr>
            <p:ph type="body" sz="quarter" idx="11" hasCustomPrompt="1"/>
          </p:nvPr>
        </p:nvSpPr>
        <p:spPr>
          <a:xfrm>
            <a:off x="2147025" y="4067690"/>
            <a:ext cx="5936874" cy="496887"/>
          </a:xfrm>
        </p:spPr>
        <p:txBody>
          <a:bodyPr>
            <a:normAutofit/>
          </a:bodyPr>
          <a:lstStyle>
            <a:lvl1pPr marL="0" indent="0">
              <a:buNone/>
              <a:defRPr sz="1200" spc="300">
                <a:solidFill>
                  <a:schemeClr val="accent2"/>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NICOLAS BIDON, CEO XAXIS</a:t>
            </a:r>
          </a:p>
        </p:txBody>
      </p:sp>
    </p:spTree>
    <p:extLst>
      <p:ext uri="{BB962C8B-B14F-4D97-AF65-F5344CB8AC3E}">
        <p14:creationId xmlns:p14="http://schemas.microsoft.com/office/powerpoint/2010/main" val="395756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Layout 2">
    <p:bg>
      <p:bgPr>
        <a:solidFill>
          <a:schemeClr val="bg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6BF32B-186C-43AC-BF6F-C400FF07FC80}"/>
              </a:ext>
            </a:extLst>
          </p:cNvPr>
          <p:cNvSpPr txBox="1"/>
          <p:nvPr userDrawn="1"/>
        </p:nvSpPr>
        <p:spPr>
          <a:xfrm rot="10800000">
            <a:off x="8953081" y="2193851"/>
            <a:ext cx="1838848" cy="2646878"/>
          </a:xfrm>
          <a:prstGeom prst="rect">
            <a:avLst/>
          </a:prstGeom>
          <a:noFill/>
        </p:spPr>
        <p:txBody>
          <a:bodyPr wrap="square" rtlCol="0">
            <a:spAutoFit/>
          </a:bodyPr>
          <a:lstStyle/>
          <a:p>
            <a:r>
              <a:rPr lang="en-US" sz="16600" b="1" dirty="0">
                <a:solidFill>
                  <a:schemeClr val="accent1"/>
                </a:solidFill>
                <a:latin typeface="Georgia" panose="02040502050405020303" pitchFamily="18" charset="0"/>
              </a:rPr>
              <a:t>“</a:t>
            </a:r>
          </a:p>
        </p:txBody>
      </p:sp>
      <p:sp>
        <p:nvSpPr>
          <p:cNvPr id="5" name="TextBox 4">
            <a:extLst>
              <a:ext uri="{FF2B5EF4-FFF2-40B4-BE49-F238E27FC236}">
                <a16:creationId xmlns:a16="http://schemas.microsoft.com/office/drawing/2014/main" id="{C57D2121-C2CE-42B1-BB1A-198C7EB58D7A}"/>
              </a:ext>
            </a:extLst>
          </p:cNvPr>
          <p:cNvSpPr txBox="1"/>
          <p:nvPr userDrawn="1"/>
        </p:nvSpPr>
        <p:spPr>
          <a:xfrm>
            <a:off x="924447" y="420317"/>
            <a:ext cx="1838848" cy="2646878"/>
          </a:xfrm>
          <a:prstGeom prst="rect">
            <a:avLst/>
          </a:prstGeom>
          <a:noFill/>
        </p:spPr>
        <p:txBody>
          <a:bodyPr wrap="square" rtlCol="0">
            <a:spAutoFit/>
          </a:bodyPr>
          <a:lstStyle/>
          <a:p>
            <a:r>
              <a:rPr lang="en-US" sz="16600" b="1" dirty="0">
                <a:solidFill>
                  <a:schemeClr val="accent1"/>
                </a:solidFill>
                <a:latin typeface="Georgia" panose="02040502050405020303" pitchFamily="18" charset="0"/>
              </a:rPr>
              <a:t>“</a:t>
            </a:r>
          </a:p>
        </p:txBody>
      </p:sp>
      <p:sp>
        <p:nvSpPr>
          <p:cNvPr id="4" name="Text Placeholder 3">
            <a:extLst>
              <a:ext uri="{FF2B5EF4-FFF2-40B4-BE49-F238E27FC236}">
                <a16:creationId xmlns:a16="http://schemas.microsoft.com/office/drawing/2014/main" id="{783BBBA0-6D7C-4C4D-9E54-233A0E1E4032}"/>
              </a:ext>
            </a:extLst>
          </p:cNvPr>
          <p:cNvSpPr>
            <a:spLocks noGrp="1"/>
          </p:cNvSpPr>
          <p:nvPr>
            <p:ph type="body" sz="quarter" idx="10" hasCustomPrompt="1"/>
          </p:nvPr>
        </p:nvSpPr>
        <p:spPr>
          <a:xfrm>
            <a:off x="2147025" y="1306653"/>
            <a:ext cx="7636694" cy="2737809"/>
          </a:xfrm>
        </p:spPr>
        <p:txBody>
          <a:bodyPr>
            <a:normAutofit/>
          </a:bodyPr>
          <a:lstStyle>
            <a:lvl1pPr marL="0" indent="0">
              <a:buNone/>
              <a:defRPr sz="4400" spc="300">
                <a:solidFill>
                  <a:schemeClr val="tx2"/>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Enter in a quote to display in this really fine, colorful space. A quote can add industry context!</a:t>
            </a:r>
          </a:p>
        </p:txBody>
      </p:sp>
      <p:sp>
        <p:nvSpPr>
          <p:cNvPr id="7" name="Text Placeholder 6">
            <a:extLst>
              <a:ext uri="{FF2B5EF4-FFF2-40B4-BE49-F238E27FC236}">
                <a16:creationId xmlns:a16="http://schemas.microsoft.com/office/drawing/2014/main" id="{35BB487F-1B94-4FDB-9400-3E1A1A3BD9F8}"/>
              </a:ext>
            </a:extLst>
          </p:cNvPr>
          <p:cNvSpPr>
            <a:spLocks noGrp="1"/>
          </p:cNvSpPr>
          <p:nvPr>
            <p:ph type="body" sz="quarter" idx="11" hasCustomPrompt="1"/>
          </p:nvPr>
        </p:nvSpPr>
        <p:spPr>
          <a:xfrm>
            <a:off x="2147025" y="4067690"/>
            <a:ext cx="5936874" cy="496887"/>
          </a:xfrm>
        </p:spPr>
        <p:txBody>
          <a:bodyPr>
            <a:normAutofit/>
          </a:bodyPr>
          <a:lstStyle>
            <a:lvl1pPr marL="0" indent="0">
              <a:buNone/>
              <a:defRPr sz="1200" spc="300">
                <a:solidFill>
                  <a:schemeClr val="accent3"/>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NICOLAS BIDON, CEO XAXIS</a:t>
            </a:r>
          </a:p>
        </p:txBody>
      </p:sp>
      <p:pic>
        <p:nvPicPr>
          <p:cNvPr id="8" name="Picture 7">
            <a:extLst>
              <a:ext uri="{FF2B5EF4-FFF2-40B4-BE49-F238E27FC236}">
                <a16:creationId xmlns:a16="http://schemas.microsoft.com/office/drawing/2014/main" id="{C4B16230-20DD-4528-86B4-72C6EE3469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4959" y="5331956"/>
            <a:ext cx="1400096" cy="1194044"/>
          </a:xfrm>
          <a:prstGeom prst="rect">
            <a:avLst/>
          </a:prstGeom>
        </p:spPr>
      </p:pic>
    </p:spTree>
    <p:extLst>
      <p:ext uri="{BB962C8B-B14F-4D97-AF65-F5344CB8AC3E}">
        <p14:creationId xmlns:p14="http://schemas.microsoft.com/office/powerpoint/2010/main" val="2113926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Layout 3">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6BF32B-186C-43AC-BF6F-C400FF07FC80}"/>
              </a:ext>
            </a:extLst>
          </p:cNvPr>
          <p:cNvSpPr txBox="1"/>
          <p:nvPr userDrawn="1"/>
        </p:nvSpPr>
        <p:spPr>
          <a:xfrm rot="10800000">
            <a:off x="8953081" y="2193851"/>
            <a:ext cx="1838848" cy="2646878"/>
          </a:xfrm>
          <a:prstGeom prst="rect">
            <a:avLst/>
          </a:prstGeom>
          <a:noFill/>
        </p:spPr>
        <p:txBody>
          <a:bodyPr wrap="square" rtlCol="0">
            <a:spAutoFit/>
          </a:bodyPr>
          <a:lstStyle/>
          <a:p>
            <a:r>
              <a:rPr lang="en-US" sz="16600" b="1" dirty="0">
                <a:solidFill>
                  <a:schemeClr val="accent3"/>
                </a:solidFill>
                <a:latin typeface="Georgia" panose="02040502050405020303" pitchFamily="18" charset="0"/>
              </a:rPr>
              <a:t>“</a:t>
            </a:r>
          </a:p>
        </p:txBody>
      </p:sp>
      <p:sp>
        <p:nvSpPr>
          <p:cNvPr id="5" name="TextBox 4">
            <a:extLst>
              <a:ext uri="{FF2B5EF4-FFF2-40B4-BE49-F238E27FC236}">
                <a16:creationId xmlns:a16="http://schemas.microsoft.com/office/drawing/2014/main" id="{C57D2121-C2CE-42B1-BB1A-198C7EB58D7A}"/>
              </a:ext>
            </a:extLst>
          </p:cNvPr>
          <p:cNvSpPr txBox="1"/>
          <p:nvPr userDrawn="1"/>
        </p:nvSpPr>
        <p:spPr>
          <a:xfrm>
            <a:off x="924447" y="420317"/>
            <a:ext cx="1838848" cy="2646878"/>
          </a:xfrm>
          <a:prstGeom prst="rect">
            <a:avLst/>
          </a:prstGeom>
          <a:noFill/>
        </p:spPr>
        <p:txBody>
          <a:bodyPr wrap="square" rtlCol="0">
            <a:spAutoFit/>
          </a:bodyPr>
          <a:lstStyle/>
          <a:p>
            <a:r>
              <a:rPr lang="en-US" sz="16600" b="1" dirty="0">
                <a:solidFill>
                  <a:schemeClr val="accent3"/>
                </a:solidFill>
                <a:latin typeface="Georgia" panose="02040502050405020303" pitchFamily="18" charset="0"/>
              </a:rPr>
              <a:t>“</a:t>
            </a:r>
          </a:p>
        </p:txBody>
      </p:sp>
      <p:sp>
        <p:nvSpPr>
          <p:cNvPr id="4" name="Text Placeholder 3">
            <a:extLst>
              <a:ext uri="{FF2B5EF4-FFF2-40B4-BE49-F238E27FC236}">
                <a16:creationId xmlns:a16="http://schemas.microsoft.com/office/drawing/2014/main" id="{783BBBA0-6D7C-4C4D-9E54-233A0E1E4032}"/>
              </a:ext>
            </a:extLst>
          </p:cNvPr>
          <p:cNvSpPr>
            <a:spLocks noGrp="1"/>
          </p:cNvSpPr>
          <p:nvPr>
            <p:ph type="body" sz="quarter" idx="10" hasCustomPrompt="1"/>
          </p:nvPr>
        </p:nvSpPr>
        <p:spPr>
          <a:xfrm>
            <a:off x="2147024" y="1306653"/>
            <a:ext cx="8011859" cy="2737809"/>
          </a:xfrm>
        </p:spPr>
        <p:txBody>
          <a:bodyPr>
            <a:noAutofit/>
          </a:bodyPr>
          <a:lstStyle>
            <a:lvl1pPr marL="0" indent="0">
              <a:buNone/>
              <a:defRPr sz="4400" spc="300">
                <a:solidFill>
                  <a:schemeClr val="tx2"/>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Enter in a quote to display in this really fine, colorful space. A quote can add industry context!</a:t>
            </a:r>
          </a:p>
        </p:txBody>
      </p:sp>
      <p:sp>
        <p:nvSpPr>
          <p:cNvPr id="7" name="Text Placeholder 6">
            <a:extLst>
              <a:ext uri="{FF2B5EF4-FFF2-40B4-BE49-F238E27FC236}">
                <a16:creationId xmlns:a16="http://schemas.microsoft.com/office/drawing/2014/main" id="{35BB487F-1B94-4FDB-9400-3E1A1A3BD9F8}"/>
              </a:ext>
            </a:extLst>
          </p:cNvPr>
          <p:cNvSpPr>
            <a:spLocks noGrp="1"/>
          </p:cNvSpPr>
          <p:nvPr>
            <p:ph type="body" sz="quarter" idx="11" hasCustomPrompt="1"/>
          </p:nvPr>
        </p:nvSpPr>
        <p:spPr>
          <a:xfrm>
            <a:off x="2147025" y="4067690"/>
            <a:ext cx="5936874" cy="496887"/>
          </a:xfrm>
        </p:spPr>
        <p:txBody>
          <a:bodyPr>
            <a:normAutofit/>
          </a:bodyPr>
          <a:lstStyle>
            <a:lvl1pPr marL="0" indent="0">
              <a:buNone/>
              <a:defRPr sz="1200" spc="300">
                <a:solidFill>
                  <a:schemeClr val="accent3"/>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NICOLAS BIDON, CEO XAXIS</a:t>
            </a:r>
          </a:p>
        </p:txBody>
      </p:sp>
      <p:pic>
        <p:nvPicPr>
          <p:cNvPr id="10" name="Picture 9">
            <a:extLst>
              <a:ext uri="{FF2B5EF4-FFF2-40B4-BE49-F238E27FC236}">
                <a16:creationId xmlns:a16="http://schemas.microsoft.com/office/drawing/2014/main" id="{9FCEE6E9-2893-4806-945C-950F123514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4390" y="5370844"/>
            <a:ext cx="1380665" cy="1155156"/>
          </a:xfrm>
          <a:prstGeom prst="rect">
            <a:avLst/>
          </a:prstGeom>
        </p:spPr>
      </p:pic>
    </p:spTree>
    <p:extLst>
      <p:ext uri="{BB962C8B-B14F-4D97-AF65-F5344CB8AC3E}">
        <p14:creationId xmlns:p14="http://schemas.microsoft.com/office/powerpoint/2010/main" val="890192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7252430" cy="6857615"/>
          </a:xfrm>
          <a:custGeom>
            <a:avLst/>
            <a:gdLst/>
            <a:ahLst/>
            <a:cxnLst/>
            <a:rect l="l" t="t" r="r" b="b"/>
            <a:pathLst>
              <a:path w="11958955" h="11308715">
                <a:moveTo>
                  <a:pt x="0" y="11308556"/>
                </a:moveTo>
                <a:lnTo>
                  <a:pt x="11958588" y="11308556"/>
                </a:lnTo>
                <a:lnTo>
                  <a:pt x="11958588" y="0"/>
                </a:lnTo>
                <a:lnTo>
                  <a:pt x="0" y="0"/>
                </a:lnTo>
                <a:lnTo>
                  <a:pt x="0" y="11308556"/>
                </a:lnTo>
                <a:close/>
              </a:path>
            </a:pathLst>
          </a:custGeom>
          <a:solidFill>
            <a:srgbClr val="304268"/>
          </a:solidFill>
        </p:spPr>
        <p:txBody>
          <a:bodyPr wrap="square" lIns="0" tIns="0" rIns="0" bIns="0" rtlCol="0"/>
          <a:lstStyle/>
          <a:p>
            <a:endParaRPr sz="661"/>
          </a:p>
        </p:txBody>
      </p:sp>
      <p:sp>
        <p:nvSpPr>
          <p:cNvPr id="2" name="Holder 2"/>
          <p:cNvSpPr>
            <a:spLocks noGrp="1"/>
          </p:cNvSpPr>
          <p:nvPr>
            <p:ph type="title"/>
          </p:nvPr>
        </p:nvSpPr>
        <p:spPr>
          <a:xfrm>
            <a:off x="2584882" y="1176058"/>
            <a:ext cx="7022238" cy="704488"/>
          </a:xfrm>
        </p:spPr>
        <p:txBody>
          <a:bodyPr lIns="0" tIns="0" rIns="0" bIns="0"/>
          <a:lstStyle>
            <a:lvl1pPr>
              <a:defRPr sz="4578" b="1" i="0">
                <a:solidFill>
                  <a:schemeClr val="bg1"/>
                </a:solidFill>
                <a:latin typeface="Gotham Black"/>
                <a:cs typeface="Gotham Black"/>
              </a:defRPr>
            </a:lvl1pPr>
          </a:lstStyle>
          <a:p>
            <a:r>
              <a:rPr lang="en-US"/>
              <a:t>Click to edit Master title style</a:t>
            </a:r>
            <a:endParaRPr dirty="0"/>
          </a:p>
        </p:txBody>
      </p:sp>
      <p:sp>
        <p:nvSpPr>
          <p:cNvPr id="3" name="Holder 3"/>
          <p:cNvSpPr>
            <a:spLocks noGrp="1"/>
          </p:cNvSpPr>
          <p:nvPr>
            <p:ph sz="half" idx="2"/>
          </p:nvPr>
        </p:nvSpPr>
        <p:spPr>
          <a:xfrm>
            <a:off x="609600" y="1577340"/>
            <a:ext cx="5303520" cy="2492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1" y="1577340"/>
            <a:ext cx="5303520" cy="2492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362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A6203-2FCA-40AC-8866-F119FC3774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3416" y="763259"/>
            <a:ext cx="2444529" cy="2090473"/>
          </a:xfrm>
          <a:prstGeom prst="rect">
            <a:avLst/>
          </a:prstGeom>
        </p:spPr>
      </p:pic>
      <p:sp>
        <p:nvSpPr>
          <p:cNvPr id="6" name="Title 7">
            <a:extLst>
              <a:ext uri="{FF2B5EF4-FFF2-40B4-BE49-F238E27FC236}">
                <a16:creationId xmlns:a16="http://schemas.microsoft.com/office/drawing/2014/main" id="{BECAA6C9-9A91-49B0-8A6A-52B400A0AD85}"/>
              </a:ext>
            </a:extLst>
          </p:cNvPr>
          <p:cNvSpPr>
            <a:spLocks noGrp="1"/>
          </p:cNvSpPr>
          <p:nvPr>
            <p:ph type="title" hasCustomPrompt="1"/>
          </p:nvPr>
        </p:nvSpPr>
        <p:spPr>
          <a:xfrm>
            <a:off x="6013937" y="3381167"/>
            <a:ext cx="5479273" cy="979179"/>
          </a:xfrm>
        </p:spPr>
        <p:txBody>
          <a:bodyPr>
            <a:noAutofit/>
          </a:bodyPr>
          <a:lstStyle>
            <a:lvl1pPr algn="r">
              <a:defRPr sz="4000">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003427F1-A762-41D0-B687-94C31DC1D337}"/>
              </a:ext>
            </a:extLst>
          </p:cNvPr>
          <p:cNvSpPr txBox="1"/>
          <p:nvPr userDrawn="1"/>
        </p:nvSpPr>
        <p:spPr>
          <a:xfrm>
            <a:off x="263381" y="6523842"/>
            <a:ext cx="7216880" cy="157992"/>
          </a:xfrm>
          <a:prstGeom prst="rect">
            <a:avLst/>
          </a:prstGeom>
          <a:noFill/>
        </p:spPr>
        <p:txBody>
          <a:bodyPr wrap="square" lIns="0" tIns="0" rIns="0" bIns="0" rtlCol="0">
            <a:spAutoFit/>
          </a:bodyPr>
          <a:lstStyle/>
          <a:p>
            <a:pPr algn="l">
              <a:lnSpc>
                <a:spcPts val="1400"/>
              </a:lnSpc>
              <a:defRPr/>
            </a:pPr>
            <a:r>
              <a:rPr lang="en-US" sz="800" dirty="0">
                <a:solidFill>
                  <a:srgbClr val="B2B2B2"/>
                </a:solidFill>
                <a:latin typeface="Arial"/>
                <a:ea typeface="Arial"/>
                <a:cs typeface="Arial"/>
              </a:rPr>
              <a:t>Confidential and proprietary. Copyright © 2018 Xaxis Inc. All rights reserved. Distribution without permission is prohibited. </a:t>
            </a:r>
          </a:p>
        </p:txBody>
      </p:sp>
      <p:sp>
        <p:nvSpPr>
          <p:cNvPr id="8" name="Title 7">
            <a:extLst>
              <a:ext uri="{FF2B5EF4-FFF2-40B4-BE49-F238E27FC236}">
                <a16:creationId xmlns:a16="http://schemas.microsoft.com/office/drawing/2014/main" id="{9B1E1A8D-D9F2-49F6-BBB6-4291FAB94DE1}"/>
              </a:ext>
            </a:extLst>
          </p:cNvPr>
          <p:cNvSpPr txBox="1">
            <a:spLocks/>
          </p:cNvSpPr>
          <p:nvPr userDrawn="1"/>
        </p:nvSpPr>
        <p:spPr>
          <a:xfrm>
            <a:off x="5742633" y="5076776"/>
            <a:ext cx="5785747" cy="457942"/>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800" kern="1200" spc="200" baseline="0">
                <a:solidFill>
                  <a:schemeClr val="bg1"/>
                </a:solidFill>
                <a:latin typeface="+mj-lt"/>
                <a:ea typeface="+mj-ea"/>
                <a:cs typeface="+mj-cs"/>
              </a:defRPr>
            </a:lvl1pPr>
          </a:lstStyle>
          <a:p>
            <a:pPr algn="r"/>
            <a:r>
              <a:rPr lang="en-US" sz="1400" spc="300" dirty="0">
                <a:solidFill>
                  <a:schemeClr val="accent4"/>
                </a:solidFill>
                <a:latin typeface="Arial Bold" panose="020B0704020202020204" pitchFamily="34" charset="0"/>
                <a:cs typeface="Arial Bold" panose="020B0704020202020204" pitchFamily="34" charset="0"/>
              </a:rPr>
              <a:t>CLICK TO EDIT MASTER TITLE STYLE</a:t>
            </a:r>
          </a:p>
        </p:txBody>
      </p:sp>
    </p:spTree>
    <p:extLst>
      <p:ext uri="{BB962C8B-B14F-4D97-AF65-F5344CB8AC3E}">
        <p14:creationId xmlns:p14="http://schemas.microsoft.com/office/powerpoint/2010/main" val="616392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A815BA9-9C8B-474E-B668-E7AC9ED5657A}"/>
              </a:ext>
            </a:extLst>
          </p:cNvPr>
          <p:cNvSpPr/>
          <p:nvPr userDrawn="1"/>
        </p:nvSpPr>
        <p:spPr>
          <a:xfrm>
            <a:off x="3175" y="1690"/>
            <a:ext cx="12188825" cy="685631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727373">
              <a:alpha val="36997"/>
            </a:srgbClr>
          </a:solidFill>
        </p:spPr>
        <p:txBody>
          <a:bodyPr wrap="square" lIns="0" tIns="0" rIns="0" bIns="0" rtlCol="0"/>
          <a:lstStyle/>
          <a:p>
            <a:endParaRPr sz="661" dirty="0"/>
          </a:p>
        </p:txBody>
      </p:sp>
      <p:sp>
        <p:nvSpPr>
          <p:cNvPr id="3" name="object 3">
            <a:extLst>
              <a:ext uri="{FF2B5EF4-FFF2-40B4-BE49-F238E27FC236}">
                <a16:creationId xmlns:a16="http://schemas.microsoft.com/office/drawing/2014/main" id="{50952774-EE90-4307-9F92-58295B4AB1E7}"/>
              </a:ext>
            </a:extLst>
          </p:cNvPr>
          <p:cNvSpPr/>
          <p:nvPr userDrawn="1"/>
        </p:nvSpPr>
        <p:spPr>
          <a:xfrm>
            <a:off x="6514992" y="311721"/>
            <a:ext cx="5358309" cy="6221460"/>
          </a:xfrm>
          <a:custGeom>
            <a:avLst/>
            <a:gdLst/>
            <a:ahLst/>
            <a:cxnLst/>
            <a:rect l="l" t="t" r="r" b="b"/>
            <a:pathLst>
              <a:path w="8837930" h="10261600">
                <a:moveTo>
                  <a:pt x="8617538" y="0"/>
                </a:moveTo>
                <a:lnTo>
                  <a:pt x="219888" y="0"/>
                </a:lnTo>
                <a:lnTo>
                  <a:pt x="92765" y="3435"/>
                </a:lnTo>
                <a:lnTo>
                  <a:pt x="27486" y="27486"/>
                </a:lnTo>
                <a:lnTo>
                  <a:pt x="3435" y="92765"/>
                </a:lnTo>
                <a:lnTo>
                  <a:pt x="0" y="219888"/>
                </a:lnTo>
                <a:lnTo>
                  <a:pt x="0" y="10041579"/>
                </a:lnTo>
                <a:lnTo>
                  <a:pt x="3435" y="10168702"/>
                </a:lnTo>
                <a:lnTo>
                  <a:pt x="27486" y="10233981"/>
                </a:lnTo>
                <a:lnTo>
                  <a:pt x="92765" y="10258031"/>
                </a:lnTo>
                <a:lnTo>
                  <a:pt x="219888" y="10261467"/>
                </a:lnTo>
                <a:lnTo>
                  <a:pt x="8617538" y="10261467"/>
                </a:lnTo>
                <a:lnTo>
                  <a:pt x="8744661" y="10258031"/>
                </a:lnTo>
                <a:lnTo>
                  <a:pt x="8809941" y="10233981"/>
                </a:lnTo>
                <a:lnTo>
                  <a:pt x="8833991" y="10168702"/>
                </a:lnTo>
                <a:lnTo>
                  <a:pt x="8837427" y="10041579"/>
                </a:lnTo>
                <a:lnTo>
                  <a:pt x="8837427" y="219888"/>
                </a:lnTo>
                <a:lnTo>
                  <a:pt x="8833991" y="92765"/>
                </a:lnTo>
                <a:lnTo>
                  <a:pt x="8809941" y="27486"/>
                </a:lnTo>
                <a:lnTo>
                  <a:pt x="8744661" y="3435"/>
                </a:lnTo>
                <a:lnTo>
                  <a:pt x="8617538" y="0"/>
                </a:lnTo>
                <a:close/>
              </a:path>
            </a:pathLst>
          </a:custGeom>
          <a:solidFill>
            <a:srgbClr val="304269">
              <a:alpha val="89999"/>
            </a:srgbClr>
          </a:solidFill>
        </p:spPr>
        <p:txBody>
          <a:bodyPr wrap="square" lIns="0" tIns="0" rIns="0" bIns="0" rtlCol="0"/>
          <a:lstStyle/>
          <a:p>
            <a:endParaRPr sz="661"/>
          </a:p>
        </p:txBody>
      </p:sp>
      <p:sp>
        <p:nvSpPr>
          <p:cNvPr id="9" name="object 52">
            <a:extLst>
              <a:ext uri="{FF2B5EF4-FFF2-40B4-BE49-F238E27FC236}">
                <a16:creationId xmlns:a16="http://schemas.microsoft.com/office/drawing/2014/main" id="{77AD9B15-0260-41F0-815F-BBD570A83C0A}"/>
              </a:ext>
            </a:extLst>
          </p:cNvPr>
          <p:cNvSpPr txBox="1"/>
          <p:nvPr userDrawn="1"/>
        </p:nvSpPr>
        <p:spPr>
          <a:xfrm>
            <a:off x="6969171" y="386879"/>
            <a:ext cx="4519430" cy="536887"/>
          </a:xfrm>
          <a:prstGeom prst="rect">
            <a:avLst/>
          </a:prstGeom>
        </p:spPr>
        <p:txBody>
          <a:bodyPr vert="horz" wrap="square" lIns="0" tIns="166701" rIns="0" bIns="0" rtlCol="0">
            <a:noAutofit/>
          </a:bodyPr>
          <a:lstStyle/>
          <a:p>
            <a:pPr marL="7700">
              <a:spcBef>
                <a:spcPts val="1313"/>
              </a:spcBef>
            </a:pPr>
            <a:r>
              <a:rPr sz="2000" dirty="0">
                <a:solidFill>
                  <a:srgbClr val="FFFFFF"/>
                </a:solidFill>
                <a:latin typeface="+mj-lt"/>
                <a:cs typeface="Gotham Medium"/>
              </a:rPr>
              <a:t>CHALLENGE</a:t>
            </a:r>
            <a:endParaRPr sz="1394" dirty="0">
              <a:cs typeface="Gotham Book"/>
            </a:endParaRPr>
          </a:p>
        </p:txBody>
      </p:sp>
      <p:grpSp>
        <p:nvGrpSpPr>
          <p:cNvPr id="11" name="Group 10">
            <a:extLst>
              <a:ext uri="{FF2B5EF4-FFF2-40B4-BE49-F238E27FC236}">
                <a16:creationId xmlns:a16="http://schemas.microsoft.com/office/drawing/2014/main" id="{6D9CD8FB-1DAB-4BDB-8826-028D5BF8CD1A}"/>
              </a:ext>
            </a:extLst>
          </p:cNvPr>
          <p:cNvGrpSpPr/>
          <p:nvPr userDrawn="1"/>
        </p:nvGrpSpPr>
        <p:grpSpPr>
          <a:xfrm>
            <a:off x="545394" y="543768"/>
            <a:ext cx="1863888" cy="1593376"/>
            <a:chOff x="1125962" y="199332"/>
            <a:chExt cx="2845298" cy="2432351"/>
          </a:xfrm>
        </p:grpSpPr>
        <p:pic>
          <p:nvPicPr>
            <p:cNvPr id="12" name="Picture 11" descr="A close up of a sign&#10;&#10;Description generated with very high confidence">
              <a:extLst>
                <a:ext uri="{FF2B5EF4-FFF2-40B4-BE49-F238E27FC236}">
                  <a16:creationId xmlns:a16="http://schemas.microsoft.com/office/drawing/2014/main" id="{3F85B193-FE80-4CF4-A1A5-2A6467B21F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962" y="1894408"/>
              <a:ext cx="2845298" cy="737275"/>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4F82EF00-F3A6-4FB9-9B68-EDE5DD150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1297" y="199332"/>
              <a:ext cx="1209304" cy="1441027"/>
            </a:xfrm>
            <a:prstGeom prst="rect">
              <a:avLst/>
            </a:prstGeom>
          </p:spPr>
        </p:pic>
      </p:grpSp>
      <p:grpSp>
        <p:nvGrpSpPr>
          <p:cNvPr id="14" name="Group 13">
            <a:extLst>
              <a:ext uri="{FF2B5EF4-FFF2-40B4-BE49-F238E27FC236}">
                <a16:creationId xmlns:a16="http://schemas.microsoft.com/office/drawing/2014/main" id="{181D1E99-759B-468E-91CC-2D593E4E1840}"/>
              </a:ext>
            </a:extLst>
          </p:cNvPr>
          <p:cNvGrpSpPr/>
          <p:nvPr userDrawn="1"/>
        </p:nvGrpSpPr>
        <p:grpSpPr>
          <a:xfrm>
            <a:off x="545394" y="4431090"/>
            <a:ext cx="4663923" cy="1618584"/>
            <a:chOff x="545394" y="4190981"/>
            <a:chExt cx="4663923" cy="1618584"/>
          </a:xfrm>
        </p:grpSpPr>
        <p:sp>
          <p:nvSpPr>
            <p:cNvPr id="15" name="Rectangle 14">
              <a:extLst>
                <a:ext uri="{FF2B5EF4-FFF2-40B4-BE49-F238E27FC236}">
                  <a16:creationId xmlns:a16="http://schemas.microsoft.com/office/drawing/2014/main" id="{1B099DD2-EDBC-4DE2-8A3B-D5E6C660B94C}"/>
                </a:ext>
              </a:extLst>
            </p:cNvPr>
            <p:cNvSpPr/>
            <p:nvPr/>
          </p:nvSpPr>
          <p:spPr>
            <a:xfrm>
              <a:off x="545394" y="4190981"/>
              <a:ext cx="4424742" cy="53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D89051-B243-4119-9E36-44B596BE7695}"/>
                </a:ext>
              </a:extLst>
            </p:cNvPr>
            <p:cNvSpPr/>
            <p:nvPr/>
          </p:nvSpPr>
          <p:spPr>
            <a:xfrm>
              <a:off x="545394" y="4730509"/>
              <a:ext cx="4663923" cy="53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4438A9-4D9D-4FC6-B02C-36CAFD59FB4D}"/>
                </a:ext>
              </a:extLst>
            </p:cNvPr>
            <p:cNvSpPr/>
            <p:nvPr/>
          </p:nvSpPr>
          <p:spPr>
            <a:xfrm>
              <a:off x="545394" y="5270037"/>
              <a:ext cx="4227861" cy="53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a:extLst>
              <a:ext uri="{FF2B5EF4-FFF2-40B4-BE49-F238E27FC236}">
                <a16:creationId xmlns:a16="http://schemas.microsoft.com/office/drawing/2014/main" id="{B9DE77CB-2B50-4E45-AEA5-C6130388D303}"/>
              </a:ext>
            </a:extLst>
          </p:cNvPr>
          <p:cNvSpPr>
            <a:spLocks noGrp="1"/>
          </p:cNvSpPr>
          <p:nvPr>
            <p:ph type="title" hasCustomPrompt="1"/>
          </p:nvPr>
        </p:nvSpPr>
        <p:spPr>
          <a:xfrm>
            <a:off x="630643" y="4537328"/>
            <a:ext cx="4091686" cy="1038976"/>
          </a:xfrm>
        </p:spPr>
        <p:txBody>
          <a:bodyPr/>
          <a:lstStyle>
            <a:lvl1pPr>
              <a:defRPr>
                <a:solidFill>
                  <a:schemeClr val="bg1"/>
                </a:solidFill>
              </a:defRPr>
            </a:lvl1pPr>
          </a:lstStyle>
          <a:p>
            <a:r>
              <a:rPr lang="en-US" dirty="0"/>
              <a:t>CLICK TO EDIT MASTER TITLE STYLE</a:t>
            </a:r>
          </a:p>
        </p:txBody>
      </p:sp>
      <p:sp>
        <p:nvSpPr>
          <p:cNvPr id="21" name="Text Placeholder 20">
            <a:extLst>
              <a:ext uri="{FF2B5EF4-FFF2-40B4-BE49-F238E27FC236}">
                <a16:creationId xmlns:a16="http://schemas.microsoft.com/office/drawing/2014/main" id="{A99DAF09-1BE7-4A16-871C-DE18F88F968B}"/>
              </a:ext>
            </a:extLst>
          </p:cNvPr>
          <p:cNvSpPr>
            <a:spLocks noGrp="1"/>
          </p:cNvSpPr>
          <p:nvPr>
            <p:ph type="body" sz="quarter" idx="10" hasCustomPrompt="1"/>
          </p:nvPr>
        </p:nvSpPr>
        <p:spPr>
          <a:xfrm>
            <a:off x="458195" y="6144243"/>
            <a:ext cx="5019835" cy="274057"/>
          </a:xfrm>
        </p:spPr>
        <p:txBody>
          <a:bodyPr>
            <a:normAutofit/>
          </a:bodyPr>
          <a:lstStyle>
            <a:lvl1pPr marL="0" indent="0">
              <a:buNone/>
              <a:defRPr sz="1100" spc="300">
                <a:solidFill>
                  <a:schemeClr val="bg1"/>
                </a:solidFill>
              </a:defRPr>
            </a:lvl1pPr>
          </a:lstStyle>
          <a:p>
            <a:pPr lvl="0"/>
            <a:r>
              <a:rPr lang="en-US" dirty="0"/>
              <a:t>ENTER REGION AND YEAR</a:t>
            </a:r>
          </a:p>
        </p:txBody>
      </p:sp>
      <p:sp>
        <p:nvSpPr>
          <p:cNvPr id="23" name="object 52">
            <a:extLst>
              <a:ext uri="{FF2B5EF4-FFF2-40B4-BE49-F238E27FC236}">
                <a16:creationId xmlns:a16="http://schemas.microsoft.com/office/drawing/2014/main" id="{1C88D6F4-D603-4F52-916E-DF813DD84E66}"/>
              </a:ext>
            </a:extLst>
          </p:cNvPr>
          <p:cNvSpPr txBox="1"/>
          <p:nvPr userDrawn="1"/>
        </p:nvSpPr>
        <p:spPr>
          <a:xfrm>
            <a:off x="6969171" y="1942086"/>
            <a:ext cx="4519430" cy="536887"/>
          </a:xfrm>
          <a:prstGeom prst="rect">
            <a:avLst/>
          </a:prstGeom>
        </p:spPr>
        <p:txBody>
          <a:bodyPr vert="horz" wrap="square" lIns="0" tIns="166701" rIns="0" bIns="0" rtlCol="0">
            <a:noAutofit/>
          </a:bodyPr>
          <a:lstStyle/>
          <a:p>
            <a:pPr marL="7700">
              <a:spcBef>
                <a:spcPts val="1313"/>
              </a:spcBef>
            </a:pPr>
            <a:r>
              <a:rPr lang="en-US" sz="2000" dirty="0">
                <a:solidFill>
                  <a:srgbClr val="FFFFFF"/>
                </a:solidFill>
                <a:latin typeface="+mj-lt"/>
                <a:cs typeface="Gotham Medium"/>
              </a:rPr>
              <a:t>APPROACH</a:t>
            </a:r>
            <a:endParaRPr sz="1394" dirty="0">
              <a:cs typeface="Gotham Book"/>
            </a:endParaRPr>
          </a:p>
        </p:txBody>
      </p:sp>
      <p:sp>
        <p:nvSpPr>
          <p:cNvPr id="24" name="object 52">
            <a:extLst>
              <a:ext uri="{FF2B5EF4-FFF2-40B4-BE49-F238E27FC236}">
                <a16:creationId xmlns:a16="http://schemas.microsoft.com/office/drawing/2014/main" id="{2B00CEC1-51D1-401D-8913-4B93F5744106}"/>
              </a:ext>
            </a:extLst>
          </p:cNvPr>
          <p:cNvSpPr txBox="1"/>
          <p:nvPr userDrawn="1"/>
        </p:nvSpPr>
        <p:spPr>
          <a:xfrm>
            <a:off x="6969171" y="3443643"/>
            <a:ext cx="4519430" cy="536887"/>
          </a:xfrm>
          <a:prstGeom prst="rect">
            <a:avLst/>
          </a:prstGeom>
        </p:spPr>
        <p:txBody>
          <a:bodyPr vert="horz" wrap="square" lIns="0" tIns="166701" rIns="0" bIns="0" rtlCol="0">
            <a:noAutofit/>
          </a:bodyPr>
          <a:lstStyle/>
          <a:p>
            <a:pPr marL="7700">
              <a:spcBef>
                <a:spcPts val="1313"/>
              </a:spcBef>
            </a:pPr>
            <a:r>
              <a:rPr lang="en-US" sz="2000" dirty="0">
                <a:solidFill>
                  <a:srgbClr val="FFFFFF"/>
                </a:solidFill>
                <a:latin typeface="+mj-lt"/>
                <a:cs typeface="Gotham Medium"/>
              </a:rPr>
              <a:t>OUTCOME</a:t>
            </a:r>
            <a:endParaRPr sz="1394" dirty="0">
              <a:cs typeface="Gotham Book"/>
            </a:endParaRPr>
          </a:p>
        </p:txBody>
      </p:sp>
      <p:sp>
        <p:nvSpPr>
          <p:cNvPr id="26" name="Text Placeholder 25">
            <a:extLst>
              <a:ext uri="{FF2B5EF4-FFF2-40B4-BE49-F238E27FC236}">
                <a16:creationId xmlns:a16="http://schemas.microsoft.com/office/drawing/2014/main" id="{14AE0C81-226C-4EA4-A38B-5AF99272E059}"/>
              </a:ext>
            </a:extLst>
          </p:cNvPr>
          <p:cNvSpPr>
            <a:spLocks noGrp="1"/>
          </p:cNvSpPr>
          <p:nvPr>
            <p:ph type="body" sz="quarter" idx="11"/>
          </p:nvPr>
        </p:nvSpPr>
        <p:spPr>
          <a:xfrm>
            <a:off x="6904197" y="881326"/>
            <a:ext cx="4475163" cy="1136219"/>
          </a:xfrm>
        </p:spPr>
        <p:txBody>
          <a:bodyPr>
            <a:normAutofit/>
          </a:bodyPr>
          <a:lstStyle>
            <a:lvl1pPr marL="0" indent="0">
              <a:buNone/>
              <a:defRPr sz="1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sp>
        <p:nvSpPr>
          <p:cNvPr id="29" name="Text Placeholder 25">
            <a:extLst>
              <a:ext uri="{FF2B5EF4-FFF2-40B4-BE49-F238E27FC236}">
                <a16:creationId xmlns:a16="http://schemas.microsoft.com/office/drawing/2014/main" id="{4327DE8C-F394-40D7-A3B4-8DAE5C5C006E}"/>
              </a:ext>
            </a:extLst>
          </p:cNvPr>
          <p:cNvSpPr>
            <a:spLocks noGrp="1"/>
          </p:cNvSpPr>
          <p:nvPr>
            <p:ph type="body" sz="quarter" idx="12"/>
          </p:nvPr>
        </p:nvSpPr>
        <p:spPr>
          <a:xfrm>
            <a:off x="6904197" y="2446367"/>
            <a:ext cx="4475163" cy="1136219"/>
          </a:xfrm>
        </p:spPr>
        <p:txBody>
          <a:bodyPr>
            <a:normAutofit/>
          </a:bodyPr>
          <a:lstStyle>
            <a:lvl1pPr marL="0" indent="0">
              <a:buNone/>
              <a:defRPr sz="1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sp>
        <p:nvSpPr>
          <p:cNvPr id="32" name="Text Placeholder 25">
            <a:extLst>
              <a:ext uri="{FF2B5EF4-FFF2-40B4-BE49-F238E27FC236}">
                <a16:creationId xmlns:a16="http://schemas.microsoft.com/office/drawing/2014/main" id="{4CB8A38D-8CB4-436B-9E1C-412DD626092B}"/>
              </a:ext>
            </a:extLst>
          </p:cNvPr>
          <p:cNvSpPr>
            <a:spLocks noGrp="1"/>
          </p:cNvSpPr>
          <p:nvPr>
            <p:ph type="body" sz="quarter" idx="13"/>
          </p:nvPr>
        </p:nvSpPr>
        <p:spPr>
          <a:xfrm>
            <a:off x="6904197" y="3925392"/>
            <a:ext cx="4475163" cy="1136219"/>
          </a:xfrm>
        </p:spPr>
        <p:txBody>
          <a:bodyPr>
            <a:normAutofit/>
          </a:bodyPr>
          <a:lstStyle>
            <a:lvl1pPr marL="0" indent="0">
              <a:buNone/>
              <a:defRPr sz="1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9574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621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Dark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83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A6203-2FCA-40AC-8866-F119FC3774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3416" y="763259"/>
            <a:ext cx="2444529" cy="2090473"/>
          </a:xfrm>
          <a:prstGeom prst="rect">
            <a:avLst/>
          </a:prstGeom>
        </p:spPr>
      </p:pic>
      <p:sp>
        <p:nvSpPr>
          <p:cNvPr id="6" name="Title 7">
            <a:extLst>
              <a:ext uri="{FF2B5EF4-FFF2-40B4-BE49-F238E27FC236}">
                <a16:creationId xmlns:a16="http://schemas.microsoft.com/office/drawing/2014/main" id="{BECAA6C9-9A91-49B0-8A6A-52B400A0AD85}"/>
              </a:ext>
            </a:extLst>
          </p:cNvPr>
          <p:cNvSpPr>
            <a:spLocks noGrp="1"/>
          </p:cNvSpPr>
          <p:nvPr>
            <p:ph type="title" hasCustomPrompt="1"/>
          </p:nvPr>
        </p:nvSpPr>
        <p:spPr>
          <a:xfrm>
            <a:off x="6013937" y="3381167"/>
            <a:ext cx="5479273" cy="979179"/>
          </a:xfrm>
        </p:spPr>
        <p:txBody>
          <a:bodyPr>
            <a:noAutofit/>
          </a:bodyPr>
          <a:lstStyle>
            <a:lvl1pPr algn="r">
              <a:defRPr sz="4000">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003427F1-A762-41D0-B687-94C31DC1D337}"/>
              </a:ext>
            </a:extLst>
          </p:cNvPr>
          <p:cNvSpPr txBox="1"/>
          <p:nvPr userDrawn="1"/>
        </p:nvSpPr>
        <p:spPr>
          <a:xfrm>
            <a:off x="263381" y="6523842"/>
            <a:ext cx="7216880" cy="157992"/>
          </a:xfrm>
          <a:prstGeom prst="rect">
            <a:avLst/>
          </a:prstGeom>
          <a:noFill/>
        </p:spPr>
        <p:txBody>
          <a:bodyPr wrap="square" lIns="0" tIns="0" rIns="0" bIns="0" rtlCol="0">
            <a:spAutoFit/>
          </a:bodyPr>
          <a:lstStyle/>
          <a:p>
            <a:pPr algn="l">
              <a:lnSpc>
                <a:spcPts val="1400"/>
              </a:lnSpc>
              <a:defRPr/>
            </a:pPr>
            <a:r>
              <a:rPr lang="en-US" sz="800" dirty="0">
                <a:solidFill>
                  <a:schemeClr val="bg1"/>
                </a:solidFill>
                <a:latin typeface="Arial"/>
                <a:ea typeface="Arial"/>
                <a:cs typeface="Arial"/>
              </a:rPr>
              <a:t>Confidential and proprietary. Copyright © 2018 Xaxis Inc. All rights reserved. Distribution without permission is prohibited. </a:t>
            </a:r>
          </a:p>
        </p:txBody>
      </p:sp>
      <p:sp>
        <p:nvSpPr>
          <p:cNvPr id="8" name="Title 7">
            <a:extLst>
              <a:ext uri="{FF2B5EF4-FFF2-40B4-BE49-F238E27FC236}">
                <a16:creationId xmlns:a16="http://schemas.microsoft.com/office/drawing/2014/main" id="{9B1E1A8D-D9F2-49F6-BBB6-4291FAB94DE1}"/>
              </a:ext>
            </a:extLst>
          </p:cNvPr>
          <p:cNvSpPr txBox="1">
            <a:spLocks/>
          </p:cNvSpPr>
          <p:nvPr userDrawn="1"/>
        </p:nvSpPr>
        <p:spPr>
          <a:xfrm>
            <a:off x="5742633" y="5076776"/>
            <a:ext cx="5785747" cy="457942"/>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800" kern="1200" spc="200" baseline="0">
                <a:solidFill>
                  <a:schemeClr val="bg1"/>
                </a:solidFill>
                <a:latin typeface="+mj-lt"/>
                <a:ea typeface="+mj-ea"/>
                <a:cs typeface="+mj-cs"/>
              </a:defRPr>
            </a:lvl1pPr>
          </a:lstStyle>
          <a:p>
            <a:pPr algn="r"/>
            <a:r>
              <a:rPr lang="en-US" sz="1400" spc="300" dirty="0">
                <a:solidFill>
                  <a:schemeClr val="accent2"/>
                </a:solidFill>
                <a:latin typeface="Arial Bold" panose="020B0704020202020204" pitchFamily="34" charset="0"/>
                <a:cs typeface="Arial Bold" panose="020B0704020202020204" pitchFamily="34" charset="0"/>
              </a:rPr>
              <a:t>CLICK TO EDIT MASTER TITLE STYLE</a:t>
            </a:r>
          </a:p>
        </p:txBody>
      </p:sp>
    </p:spTree>
    <p:extLst>
      <p:ext uri="{BB962C8B-B14F-4D97-AF65-F5344CB8AC3E}">
        <p14:creationId xmlns:p14="http://schemas.microsoft.com/office/powerpoint/2010/main" val="406905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A6203-2FCA-40AC-8866-F119FC3774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93300" y="2255439"/>
            <a:ext cx="2744646" cy="2347122"/>
          </a:xfrm>
          <a:prstGeom prst="rect">
            <a:avLst/>
          </a:prstGeom>
        </p:spPr>
      </p:pic>
      <p:sp>
        <p:nvSpPr>
          <p:cNvPr id="6" name="Title 7">
            <a:extLst>
              <a:ext uri="{FF2B5EF4-FFF2-40B4-BE49-F238E27FC236}">
                <a16:creationId xmlns:a16="http://schemas.microsoft.com/office/drawing/2014/main" id="{BECAA6C9-9A91-49B0-8A6A-52B400A0AD85}"/>
              </a:ext>
            </a:extLst>
          </p:cNvPr>
          <p:cNvSpPr>
            <a:spLocks noGrp="1"/>
          </p:cNvSpPr>
          <p:nvPr>
            <p:ph type="title" hasCustomPrompt="1"/>
          </p:nvPr>
        </p:nvSpPr>
        <p:spPr>
          <a:xfrm>
            <a:off x="550371" y="4112971"/>
            <a:ext cx="6907839" cy="979179"/>
          </a:xfrm>
        </p:spPr>
        <p:txBody>
          <a:bodyPr>
            <a:noAutofit/>
          </a:bodyPr>
          <a:lstStyle>
            <a:lvl1pPr>
              <a:defRPr sz="4000">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003427F1-A762-41D0-B687-94C31DC1D337}"/>
              </a:ext>
            </a:extLst>
          </p:cNvPr>
          <p:cNvSpPr txBox="1"/>
          <p:nvPr userDrawn="1"/>
        </p:nvSpPr>
        <p:spPr>
          <a:xfrm>
            <a:off x="619710" y="6538914"/>
            <a:ext cx="7216880" cy="157992"/>
          </a:xfrm>
          <a:prstGeom prst="rect">
            <a:avLst/>
          </a:prstGeom>
          <a:noFill/>
        </p:spPr>
        <p:txBody>
          <a:bodyPr wrap="square" lIns="0" tIns="0" rIns="0" bIns="0" rtlCol="0">
            <a:spAutoFit/>
          </a:bodyPr>
          <a:lstStyle/>
          <a:p>
            <a:pPr>
              <a:lnSpc>
                <a:spcPts val="1400"/>
              </a:lnSpc>
              <a:defRPr/>
            </a:pPr>
            <a:r>
              <a:rPr lang="en-US" sz="800" dirty="0">
                <a:solidFill>
                  <a:srgbClr val="B2B2B2"/>
                </a:solidFill>
                <a:latin typeface="Arial"/>
                <a:ea typeface="Arial"/>
                <a:cs typeface="Arial"/>
              </a:rPr>
              <a:t>Confidential and proprietary. Copyright © 2018 Xaxis Inc. All rights reserved. Distribution without permission is prohibited. </a:t>
            </a:r>
          </a:p>
        </p:txBody>
      </p:sp>
      <p:sp>
        <p:nvSpPr>
          <p:cNvPr id="8" name="Title 7">
            <a:extLst>
              <a:ext uri="{FF2B5EF4-FFF2-40B4-BE49-F238E27FC236}">
                <a16:creationId xmlns:a16="http://schemas.microsoft.com/office/drawing/2014/main" id="{9B1E1A8D-D9F2-49F6-BBB6-4291FAB94DE1}"/>
              </a:ext>
            </a:extLst>
          </p:cNvPr>
          <p:cNvSpPr txBox="1">
            <a:spLocks/>
          </p:cNvSpPr>
          <p:nvPr userDrawn="1"/>
        </p:nvSpPr>
        <p:spPr>
          <a:xfrm>
            <a:off x="550371" y="5204713"/>
            <a:ext cx="7472501" cy="457942"/>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800" kern="1200" spc="200" baseline="0">
                <a:solidFill>
                  <a:schemeClr val="bg1"/>
                </a:solidFill>
                <a:latin typeface="+mj-lt"/>
                <a:ea typeface="+mj-ea"/>
                <a:cs typeface="+mj-cs"/>
              </a:defRPr>
            </a:lvl1pPr>
          </a:lstStyle>
          <a:p>
            <a:r>
              <a:rPr lang="en-US" sz="1400" spc="300" dirty="0">
                <a:solidFill>
                  <a:schemeClr val="accent1"/>
                </a:solidFill>
                <a:latin typeface="Arial Bold" panose="020B0704020202020204" pitchFamily="34" charset="0"/>
                <a:cs typeface="Arial Bold" panose="020B0704020202020204" pitchFamily="34" charset="0"/>
              </a:rPr>
              <a:t>CLICK TO EDIT MASTER TITLE STYLE</a:t>
            </a:r>
          </a:p>
        </p:txBody>
      </p:sp>
    </p:spTree>
    <p:extLst>
      <p:ext uri="{BB962C8B-B14F-4D97-AF65-F5344CB8AC3E}">
        <p14:creationId xmlns:p14="http://schemas.microsoft.com/office/powerpoint/2010/main" val="54135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836-82DC-475F-A0A4-3552673E8DA1}"/>
              </a:ext>
            </a:extLst>
          </p:cNvPr>
          <p:cNvSpPr>
            <a:spLocks noGrp="1"/>
          </p:cNvSpPr>
          <p:nvPr>
            <p:ph type="title" hasCustomPrompt="1"/>
          </p:nvPr>
        </p:nvSpPr>
        <p:spPr/>
        <p:txBody>
          <a:bodyPr/>
          <a:lstStyle>
            <a:lvl1pPr>
              <a:defRPr lang="en-US" dirty="0"/>
            </a:lvl1pPr>
          </a:lstStyle>
          <a:p>
            <a:r>
              <a:rPr lang="en-US" dirty="0"/>
              <a:t>CLICK TO EDIT MASTER TITLE STYLE</a:t>
            </a:r>
          </a:p>
        </p:txBody>
      </p:sp>
      <p:sp>
        <p:nvSpPr>
          <p:cNvPr id="3" name="Text Placeholder 2">
            <a:extLst>
              <a:ext uri="{FF2B5EF4-FFF2-40B4-BE49-F238E27FC236}">
                <a16:creationId xmlns:a16="http://schemas.microsoft.com/office/drawing/2014/main" id="{71BF0E21-2A34-4DC7-9C6F-3E3906BAD082}"/>
              </a:ext>
            </a:extLst>
          </p:cNvPr>
          <p:cNvSpPr>
            <a:spLocks noGrp="1"/>
          </p:cNvSpPr>
          <p:nvPr>
            <p:ph idx="1"/>
          </p:nvPr>
        </p:nvSpPr>
        <p:spPr>
          <a:xfrm>
            <a:off x="495842" y="1630610"/>
            <a:ext cx="108579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CA74F66B-54D5-4958-BA03-3E4F82EBF136}"/>
              </a:ext>
            </a:extLst>
          </p:cNvPr>
          <p:cNvSpPr>
            <a:spLocks noGrp="1"/>
          </p:cNvSpPr>
          <p:nvPr>
            <p:ph type="ftr" sz="quarter" idx="11"/>
          </p:nvPr>
        </p:nvSpPr>
        <p:spPr>
          <a:xfrm>
            <a:off x="495842" y="6488541"/>
            <a:ext cx="7629525" cy="234950"/>
          </a:xfrm>
          <a:prstGeom prst="rect">
            <a:avLst/>
          </a:prstGeom>
        </p:spPr>
        <p:txBody>
          <a:bodyPr anchor="b"/>
          <a:lstStyle>
            <a:lvl1pPr>
              <a:defRPr sz="600" spc="150" baseline="0">
                <a:solidFill>
                  <a:schemeClr val="bg2">
                    <a:lumMod val="75000"/>
                  </a:schemeClr>
                </a:solidFill>
              </a:defRPr>
            </a:lvl1pPr>
          </a:lstStyle>
          <a:p>
            <a:r>
              <a:rPr lang="en-GB" dirty="0"/>
              <a:t>PRESENTATION NAME | 00.00.00 | PRESENTERS NAME</a:t>
            </a:r>
          </a:p>
        </p:txBody>
      </p:sp>
      <p:sp>
        <p:nvSpPr>
          <p:cNvPr id="7" name="Slide Number Placeholder 5">
            <a:extLst>
              <a:ext uri="{FF2B5EF4-FFF2-40B4-BE49-F238E27FC236}">
                <a16:creationId xmlns:a16="http://schemas.microsoft.com/office/drawing/2014/main" id="{53BF460A-BFFE-40A4-9BE5-5BACAC220D12}"/>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rgbClr val="727373"/>
                </a:solidFill>
              </a:defRPr>
            </a:lvl1pPr>
          </a:lstStyle>
          <a:p>
            <a:fld id="{AD00595D-2CC8-4B1A-B897-8501BAC5B107}" type="slidenum">
              <a:rPr lang="en-GB" smtClean="0"/>
              <a:pPr/>
              <a:t>‹#›</a:t>
            </a:fld>
            <a:endParaRPr lang="en-GB"/>
          </a:p>
        </p:txBody>
      </p:sp>
    </p:spTree>
    <p:extLst>
      <p:ext uri="{BB962C8B-B14F-4D97-AF65-F5344CB8AC3E}">
        <p14:creationId xmlns:p14="http://schemas.microsoft.com/office/powerpoint/2010/main" val="24587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836-82DC-475F-A0A4-3552673E8DA1}"/>
              </a:ext>
            </a:extLst>
          </p:cNvPr>
          <p:cNvSpPr>
            <a:spLocks noGrp="1"/>
          </p:cNvSpPr>
          <p:nvPr>
            <p:ph type="title" hasCustomPrompt="1"/>
          </p:nvPr>
        </p:nvSpPr>
        <p:spPr/>
        <p:txBody>
          <a:bodyPr/>
          <a:lstStyle>
            <a:lvl1pPr>
              <a:defRPr lang="en-US" dirty="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1BF0E21-2A34-4DC7-9C6F-3E3906BAD082}"/>
              </a:ext>
            </a:extLst>
          </p:cNvPr>
          <p:cNvSpPr>
            <a:spLocks noGrp="1"/>
          </p:cNvSpPr>
          <p:nvPr>
            <p:ph idx="1"/>
          </p:nvPr>
        </p:nvSpPr>
        <p:spPr>
          <a:xfrm>
            <a:off x="495842" y="1630610"/>
            <a:ext cx="10857958" cy="4351338"/>
          </a:xfrm>
          <a:prstGeom prst="rect">
            <a:avLst/>
          </a:prstGeom>
        </p:spPr>
        <p:txBody>
          <a:bodyPr vert="horz" lIns="91440" tIns="45720" rIns="91440" bIns="45720" rtlCol="0">
            <a:normAutofit/>
          </a:bodyPr>
          <a:lstStyle>
            <a:lvl1pPr marL="285750" indent="-285750">
              <a:buClr>
                <a:schemeClr val="accent1"/>
              </a:buClr>
              <a:buFont typeface="Arial" panose="020B0604020202020204" pitchFamily="34" charset="0"/>
              <a:buChar char="•"/>
              <a:defRPr>
                <a:solidFill>
                  <a:schemeClr val="bg1"/>
                </a:solidFill>
              </a:defRPr>
            </a:lvl1pPr>
            <a:lvl2pPr marL="742939" indent="-285750">
              <a:buClr>
                <a:schemeClr val="accent1"/>
              </a:buClr>
              <a:buFont typeface="Arial" panose="020B0604020202020204" pitchFamily="34" charset="0"/>
              <a:buChar char="•"/>
              <a:defRPr>
                <a:solidFill>
                  <a:schemeClr val="bg1"/>
                </a:solidFill>
              </a:defRPr>
            </a:lvl2pPr>
            <a:lvl3pPr marL="1200127" indent="-285750">
              <a:buClr>
                <a:schemeClr val="accent1"/>
              </a:buClr>
              <a:buFont typeface="Arial" panose="020B0604020202020204" pitchFamily="34" charset="0"/>
              <a:buChar char="•"/>
              <a:defRPr>
                <a:solidFill>
                  <a:schemeClr val="bg1"/>
                </a:solidFill>
              </a:defRPr>
            </a:lvl3pPr>
            <a:lvl4pPr marL="1657316" indent="-285750">
              <a:buClr>
                <a:schemeClr val="accent1"/>
              </a:buClr>
              <a:buFont typeface="Arial" panose="020B0604020202020204" pitchFamily="34" charset="0"/>
              <a:buChar char="•"/>
              <a:defRPr>
                <a:solidFill>
                  <a:schemeClr val="bg1"/>
                </a:solidFill>
              </a:defRPr>
            </a:lvl4pPr>
            <a:lvl5pPr marL="2114504"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close up of a logo&#10;&#10;Description generated with very high confidence">
            <a:extLst>
              <a:ext uri="{FF2B5EF4-FFF2-40B4-BE49-F238E27FC236}">
                <a16:creationId xmlns:a16="http://schemas.microsoft.com/office/drawing/2014/main" id="{B9FD7748-DD57-4502-8A84-C0DB29735E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4435" y="6184117"/>
            <a:ext cx="403874" cy="481263"/>
          </a:xfrm>
          <a:prstGeom prst="rect">
            <a:avLst/>
          </a:prstGeom>
        </p:spPr>
      </p:pic>
      <p:sp>
        <p:nvSpPr>
          <p:cNvPr id="7" name="Footer Placeholder 4">
            <a:extLst>
              <a:ext uri="{FF2B5EF4-FFF2-40B4-BE49-F238E27FC236}">
                <a16:creationId xmlns:a16="http://schemas.microsoft.com/office/drawing/2014/main" id="{8F4C3901-2CC7-497F-B88D-FF5729E50754}"/>
              </a:ext>
            </a:extLst>
          </p:cNvPr>
          <p:cNvSpPr>
            <a:spLocks noGrp="1"/>
          </p:cNvSpPr>
          <p:nvPr>
            <p:ph type="ftr" sz="quarter" idx="11"/>
          </p:nvPr>
        </p:nvSpPr>
        <p:spPr>
          <a:xfrm>
            <a:off x="495842" y="6488541"/>
            <a:ext cx="7629525" cy="234950"/>
          </a:xfrm>
          <a:prstGeom prst="rect">
            <a:avLst/>
          </a:prstGeom>
        </p:spPr>
        <p:txBody>
          <a:bodyPr anchor="b"/>
          <a:lstStyle>
            <a:lvl1pPr>
              <a:defRPr sz="600" spc="150" baseline="0">
                <a:solidFill>
                  <a:schemeClr val="bg1"/>
                </a:solidFill>
              </a:defRPr>
            </a:lvl1pPr>
          </a:lstStyle>
          <a:p>
            <a:r>
              <a:rPr lang="en-GB"/>
              <a:t>PRESENTATION NAME | 00.00.00 | PRESENTERS NAME</a:t>
            </a:r>
            <a:endParaRPr lang="en-GB" dirty="0"/>
          </a:p>
        </p:txBody>
      </p:sp>
      <p:sp>
        <p:nvSpPr>
          <p:cNvPr id="8" name="Slide Number Placeholder 5">
            <a:extLst>
              <a:ext uri="{FF2B5EF4-FFF2-40B4-BE49-F238E27FC236}">
                <a16:creationId xmlns:a16="http://schemas.microsoft.com/office/drawing/2014/main" id="{D49B47EB-AD2E-4475-85E1-7B16069EE868}"/>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chemeClr val="bg1"/>
                </a:solidFill>
              </a:defRPr>
            </a:lvl1pPr>
          </a:lstStyle>
          <a:p>
            <a:fld id="{AD00595D-2CC8-4B1A-B897-8501BAC5B107}" type="slidenum">
              <a:rPr lang="en-GB" smtClean="0"/>
              <a:pPr/>
              <a:t>‹#›</a:t>
            </a:fld>
            <a:endParaRPr lang="en-GB"/>
          </a:p>
        </p:txBody>
      </p:sp>
    </p:spTree>
    <p:extLst>
      <p:ext uri="{BB962C8B-B14F-4D97-AF65-F5344CB8AC3E}">
        <p14:creationId xmlns:p14="http://schemas.microsoft.com/office/powerpoint/2010/main" val="292534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836-82DC-475F-A0A4-3552673E8DA1}"/>
              </a:ext>
            </a:extLst>
          </p:cNvPr>
          <p:cNvSpPr>
            <a:spLocks noGrp="1"/>
          </p:cNvSpPr>
          <p:nvPr>
            <p:ph type="title" hasCustomPrompt="1"/>
          </p:nvPr>
        </p:nvSpPr>
        <p:spPr>
          <a:xfrm>
            <a:off x="495842" y="382461"/>
            <a:ext cx="9547485" cy="1038976"/>
          </a:xfrm>
        </p:spPr>
        <p:txBody>
          <a:bodyPr/>
          <a:lstStyle>
            <a:lvl1pPr>
              <a:defRPr lang="en-US" dirty="0"/>
            </a:lvl1pPr>
          </a:lstStyle>
          <a:p>
            <a:r>
              <a:rPr lang="en-US" dirty="0"/>
              <a:t>CLICK TO EDIT MASTER TITLE STYLE</a:t>
            </a:r>
          </a:p>
        </p:txBody>
      </p:sp>
      <p:sp>
        <p:nvSpPr>
          <p:cNvPr id="3" name="Text Placeholder 2">
            <a:extLst>
              <a:ext uri="{FF2B5EF4-FFF2-40B4-BE49-F238E27FC236}">
                <a16:creationId xmlns:a16="http://schemas.microsoft.com/office/drawing/2014/main" id="{71BF0E21-2A34-4DC7-9C6F-3E3906BAD082}"/>
              </a:ext>
            </a:extLst>
          </p:cNvPr>
          <p:cNvSpPr>
            <a:spLocks noGrp="1"/>
          </p:cNvSpPr>
          <p:nvPr>
            <p:ph idx="1"/>
          </p:nvPr>
        </p:nvSpPr>
        <p:spPr>
          <a:xfrm>
            <a:off x="495842" y="1630610"/>
            <a:ext cx="108579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CA74F66B-54D5-4958-BA03-3E4F82EBF136}"/>
              </a:ext>
            </a:extLst>
          </p:cNvPr>
          <p:cNvSpPr>
            <a:spLocks noGrp="1"/>
          </p:cNvSpPr>
          <p:nvPr>
            <p:ph type="ftr" sz="quarter" idx="11"/>
          </p:nvPr>
        </p:nvSpPr>
        <p:spPr>
          <a:xfrm>
            <a:off x="495842" y="6488541"/>
            <a:ext cx="7629525" cy="234950"/>
          </a:xfrm>
          <a:prstGeom prst="rect">
            <a:avLst/>
          </a:prstGeom>
        </p:spPr>
        <p:txBody>
          <a:bodyPr anchor="b"/>
          <a:lstStyle>
            <a:lvl1pPr>
              <a:defRPr sz="600" spc="150" baseline="0">
                <a:solidFill>
                  <a:schemeClr val="bg2">
                    <a:lumMod val="75000"/>
                  </a:schemeClr>
                </a:solidFill>
              </a:defRPr>
            </a:lvl1pPr>
          </a:lstStyle>
          <a:p>
            <a:r>
              <a:rPr lang="en-GB" dirty="0"/>
              <a:t>PRESENTATION NAME | 00.00.00 | PRESENTERS NAME</a:t>
            </a:r>
          </a:p>
        </p:txBody>
      </p:sp>
      <p:pic>
        <p:nvPicPr>
          <p:cNvPr id="5" name="Picture 4">
            <a:extLst>
              <a:ext uri="{FF2B5EF4-FFF2-40B4-BE49-F238E27FC236}">
                <a16:creationId xmlns:a16="http://schemas.microsoft.com/office/drawing/2014/main" id="{6EF8CDFE-3330-4913-9425-BB9CF2BC51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4959" y="227393"/>
            <a:ext cx="1400096" cy="1194044"/>
          </a:xfrm>
          <a:prstGeom prst="rect">
            <a:avLst/>
          </a:prstGeom>
        </p:spPr>
      </p:pic>
      <p:sp>
        <p:nvSpPr>
          <p:cNvPr id="7" name="Slide Number Placeholder 5">
            <a:extLst>
              <a:ext uri="{FF2B5EF4-FFF2-40B4-BE49-F238E27FC236}">
                <a16:creationId xmlns:a16="http://schemas.microsoft.com/office/drawing/2014/main" id="{A12AF62C-40EF-4892-A8F0-E31FCEC3414A}"/>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rgbClr val="727373"/>
                </a:solidFill>
              </a:defRPr>
            </a:lvl1pPr>
          </a:lstStyle>
          <a:p>
            <a:fld id="{AD00595D-2CC8-4B1A-B897-8501BAC5B107}" type="slidenum">
              <a:rPr lang="en-GB" smtClean="0"/>
              <a:pPr/>
              <a:t>‹#›</a:t>
            </a:fld>
            <a:endParaRPr lang="en-GB"/>
          </a:p>
        </p:txBody>
      </p:sp>
    </p:spTree>
    <p:extLst>
      <p:ext uri="{BB962C8B-B14F-4D97-AF65-F5344CB8AC3E}">
        <p14:creationId xmlns:p14="http://schemas.microsoft.com/office/powerpoint/2010/main" val="301677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836-82DC-475F-A0A4-3552673E8DA1}"/>
              </a:ext>
            </a:extLst>
          </p:cNvPr>
          <p:cNvSpPr>
            <a:spLocks noGrp="1"/>
          </p:cNvSpPr>
          <p:nvPr>
            <p:ph type="title" hasCustomPrompt="1"/>
          </p:nvPr>
        </p:nvSpPr>
        <p:spPr>
          <a:xfrm>
            <a:off x="495842" y="382461"/>
            <a:ext cx="9547485" cy="1038976"/>
          </a:xfrm>
        </p:spPr>
        <p:txBody>
          <a:bodyPr/>
          <a:lstStyle>
            <a:lvl1pPr>
              <a:defRPr lang="en-US" dirty="0"/>
            </a:lvl1pPr>
          </a:lstStyle>
          <a:p>
            <a:r>
              <a:rPr lang="en-US" dirty="0"/>
              <a:t>CLICK TO EDIT MASTER TITLE STYLE</a:t>
            </a:r>
          </a:p>
        </p:txBody>
      </p:sp>
      <p:sp>
        <p:nvSpPr>
          <p:cNvPr id="3" name="Text Placeholder 2">
            <a:extLst>
              <a:ext uri="{FF2B5EF4-FFF2-40B4-BE49-F238E27FC236}">
                <a16:creationId xmlns:a16="http://schemas.microsoft.com/office/drawing/2014/main" id="{71BF0E21-2A34-4DC7-9C6F-3E3906BAD082}"/>
              </a:ext>
            </a:extLst>
          </p:cNvPr>
          <p:cNvSpPr>
            <a:spLocks noGrp="1"/>
          </p:cNvSpPr>
          <p:nvPr>
            <p:ph idx="1"/>
          </p:nvPr>
        </p:nvSpPr>
        <p:spPr>
          <a:xfrm>
            <a:off x="495842" y="1630610"/>
            <a:ext cx="1050207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CA74F66B-54D5-4958-BA03-3E4F82EBF136}"/>
              </a:ext>
            </a:extLst>
          </p:cNvPr>
          <p:cNvSpPr>
            <a:spLocks noGrp="1"/>
          </p:cNvSpPr>
          <p:nvPr>
            <p:ph type="ftr" sz="quarter" idx="11"/>
          </p:nvPr>
        </p:nvSpPr>
        <p:spPr>
          <a:xfrm>
            <a:off x="495842" y="6488541"/>
            <a:ext cx="7629525" cy="234950"/>
          </a:xfrm>
          <a:prstGeom prst="rect">
            <a:avLst/>
          </a:prstGeom>
        </p:spPr>
        <p:txBody>
          <a:bodyPr anchor="b"/>
          <a:lstStyle>
            <a:lvl1pPr>
              <a:defRPr sz="600" spc="150" baseline="0">
                <a:solidFill>
                  <a:schemeClr val="bg2">
                    <a:lumMod val="75000"/>
                  </a:schemeClr>
                </a:solidFill>
              </a:defRPr>
            </a:lvl1pPr>
          </a:lstStyle>
          <a:p>
            <a:r>
              <a:rPr lang="en-GB" dirty="0"/>
              <a:t>PRESENTATION NAME | 00.00.00 | PRESENTERS NAME</a:t>
            </a:r>
          </a:p>
        </p:txBody>
      </p:sp>
      <p:pic>
        <p:nvPicPr>
          <p:cNvPr id="5" name="Picture 4">
            <a:extLst>
              <a:ext uri="{FF2B5EF4-FFF2-40B4-BE49-F238E27FC236}">
                <a16:creationId xmlns:a16="http://schemas.microsoft.com/office/drawing/2014/main" id="{6EF8CDFE-3330-4913-9425-BB9CF2BC51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4959" y="5331956"/>
            <a:ext cx="1400096" cy="1194044"/>
          </a:xfrm>
          <a:prstGeom prst="rect">
            <a:avLst/>
          </a:prstGeom>
        </p:spPr>
      </p:pic>
    </p:spTree>
    <p:extLst>
      <p:ext uri="{BB962C8B-B14F-4D97-AF65-F5344CB8AC3E}">
        <p14:creationId xmlns:p14="http://schemas.microsoft.com/office/powerpoint/2010/main" val="49405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ub Titl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0D57ED-C7E2-450C-A07B-6B349B2A84B5}"/>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8B4EEB1-201F-4AA1-9128-D00D0FBD1245}"/>
              </a:ext>
            </a:extLst>
          </p:cNvPr>
          <p:cNvSpPr>
            <a:spLocks noGrp="1"/>
          </p:cNvSpPr>
          <p:nvPr>
            <p:ph type="pic" sz="quarter" idx="10" hasCustomPrompt="1"/>
          </p:nvPr>
        </p:nvSpPr>
        <p:spPr>
          <a:xfrm>
            <a:off x="0" y="0"/>
            <a:ext cx="12192000" cy="6858000"/>
          </a:xfrm>
        </p:spPr>
        <p:txBody>
          <a:bodyPr/>
          <a:lstStyle>
            <a:lvl1pPr>
              <a:defRPr/>
            </a:lvl1pPr>
          </a:lstStyle>
          <a:p>
            <a:r>
              <a:rPr lang="en-US" dirty="0"/>
              <a:t>Insert image and send to back</a:t>
            </a:r>
          </a:p>
        </p:txBody>
      </p:sp>
      <p:sp>
        <p:nvSpPr>
          <p:cNvPr id="15" name="Title 7">
            <a:extLst>
              <a:ext uri="{FF2B5EF4-FFF2-40B4-BE49-F238E27FC236}">
                <a16:creationId xmlns:a16="http://schemas.microsoft.com/office/drawing/2014/main" id="{CBCF6FFD-3A39-4C86-B49F-5A046E304A24}"/>
              </a:ext>
            </a:extLst>
          </p:cNvPr>
          <p:cNvSpPr txBox="1">
            <a:spLocks/>
          </p:cNvSpPr>
          <p:nvPr userDrawn="1"/>
        </p:nvSpPr>
        <p:spPr>
          <a:xfrm>
            <a:off x="1194203" y="2555364"/>
            <a:ext cx="6859551" cy="1160318"/>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spc="0" baseline="0">
                <a:solidFill>
                  <a:schemeClr val="tx1"/>
                </a:solidFill>
                <a:latin typeface="+mj-lt"/>
                <a:ea typeface="+mj-ea"/>
                <a:cs typeface="+mj-cs"/>
              </a:defRPr>
            </a:lvl1pPr>
          </a:lstStyle>
          <a:p>
            <a:r>
              <a:rPr lang="en-US" sz="4000" dirty="0">
                <a:solidFill>
                  <a:schemeClr val="bg1"/>
                </a:solidFill>
              </a:rPr>
              <a:t>CLICK TO EDIT MASTER TITLE STYLE</a:t>
            </a:r>
          </a:p>
        </p:txBody>
      </p:sp>
      <p:sp>
        <p:nvSpPr>
          <p:cNvPr id="16" name="Rectangle 15">
            <a:extLst>
              <a:ext uri="{FF2B5EF4-FFF2-40B4-BE49-F238E27FC236}">
                <a16:creationId xmlns:a16="http://schemas.microsoft.com/office/drawing/2014/main" id="{BA5A8F0D-EE01-44BE-ADFF-2A6C66D7DD44}"/>
              </a:ext>
            </a:extLst>
          </p:cNvPr>
          <p:cNvSpPr/>
          <p:nvPr userDrawn="1"/>
        </p:nvSpPr>
        <p:spPr>
          <a:xfrm>
            <a:off x="919426" y="2649434"/>
            <a:ext cx="125604" cy="97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0A30AA2-FBFC-4D9E-BD63-B53560C78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0727" y="2296048"/>
            <a:ext cx="1963308" cy="16789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842" y="382461"/>
            <a:ext cx="10857958" cy="103897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95842" y="1530936"/>
            <a:ext cx="108579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E029D5ED-DFD6-4CBA-BC90-01018247EEF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1572652" y="6171041"/>
            <a:ext cx="409798" cy="488415"/>
          </a:xfrm>
          <a:prstGeom prst="rect">
            <a:avLst/>
          </a:prstGeom>
        </p:spPr>
      </p:pic>
    </p:spTree>
    <p:extLst>
      <p:ext uri="{BB962C8B-B14F-4D97-AF65-F5344CB8AC3E}">
        <p14:creationId xmlns:p14="http://schemas.microsoft.com/office/powerpoint/2010/main" val="3685021001"/>
      </p:ext>
    </p:extLst>
  </p:cSld>
  <p:clrMap bg1="lt1" tx1="dk1" bg2="lt2" tx2="dk2" accent1="accent1" accent2="accent2" accent3="accent3" accent4="accent4" accent5="accent5" accent6="accent6" hlink="hlink" folHlink="folHlink"/>
  <p:sldLayoutIdLst>
    <p:sldLayoutId id="2147484375" r:id="rId1"/>
    <p:sldLayoutId id="2147484387" r:id="rId2"/>
    <p:sldLayoutId id="2147484388" r:id="rId3"/>
    <p:sldLayoutId id="2147484386" r:id="rId4"/>
    <p:sldLayoutId id="2147484366" r:id="rId5"/>
    <p:sldLayoutId id="2147484374" r:id="rId6"/>
    <p:sldLayoutId id="2147484380" r:id="rId7"/>
    <p:sldLayoutId id="2147484381" r:id="rId8"/>
    <p:sldLayoutId id="2147484369" r:id="rId9"/>
    <p:sldLayoutId id="2147484389" r:id="rId10"/>
    <p:sldLayoutId id="2147484371" r:id="rId11"/>
    <p:sldLayoutId id="2147484372" r:id="rId12"/>
    <p:sldLayoutId id="2147484382" r:id="rId13"/>
    <p:sldLayoutId id="2147484384" r:id="rId14"/>
    <p:sldLayoutId id="2147484385" r:id="rId15"/>
    <p:sldLayoutId id="2147484390" r:id="rId16"/>
    <p:sldLayoutId id="2147484391" r:id="rId17"/>
    <p:sldLayoutId id="2147484392" r:id="rId18"/>
    <p:sldLayoutId id="2147484395" r:id="rId19"/>
    <p:sldLayoutId id="2147484394" r:id="rId20"/>
    <p:sldLayoutId id="2147484396" r:id="rId21"/>
    <p:sldLayoutId id="2147484397" r:id="rId22"/>
  </p:sldLayoutIdLst>
  <p:hf hdr="0" ftr="0" dt="0"/>
  <p:txStyles>
    <p:titleStyle>
      <a:lvl1pPr algn="l" defTabSz="914377"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1800" kern="1200">
          <a:solidFill>
            <a:srgbClr val="727373"/>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rgbClr val="727373"/>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rgbClr val="727373"/>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rgbClr val="727373"/>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rgbClr val="72737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6514992" y="204810"/>
            <a:ext cx="5358309" cy="6582566"/>
          </a:xfrm>
          <a:custGeom>
            <a:avLst/>
            <a:gdLst/>
            <a:ahLst/>
            <a:cxnLst/>
            <a:rect l="l" t="t" r="r" b="b"/>
            <a:pathLst>
              <a:path w="8837930" h="10261600">
                <a:moveTo>
                  <a:pt x="8617538" y="0"/>
                </a:moveTo>
                <a:lnTo>
                  <a:pt x="219888" y="0"/>
                </a:lnTo>
                <a:lnTo>
                  <a:pt x="92765" y="3435"/>
                </a:lnTo>
                <a:lnTo>
                  <a:pt x="27486" y="27486"/>
                </a:lnTo>
                <a:lnTo>
                  <a:pt x="3435" y="92765"/>
                </a:lnTo>
                <a:lnTo>
                  <a:pt x="0" y="219888"/>
                </a:lnTo>
                <a:lnTo>
                  <a:pt x="0" y="10041579"/>
                </a:lnTo>
                <a:lnTo>
                  <a:pt x="3435" y="10168702"/>
                </a:lnTo>
                <a:lnTo>
                  <a:pt x="27486" y="10233981"/>
                </a:lnTo>
                <a:lnTo>
                  <a:pt x="92765" y="10258031"/>
                </a:lnTo>
                <a:lnTo>
                  <a:pt x="219888" y="10261467"/>
                </a:lnTo>
                <a:lnTo>
                  <a:pt x="8617538" y="10261467"/>
                </a:lnTo>
                <a:lnTo>
                  <a:pt x="8744661" y="10258031"/>
                </a:lnTo>
                <a:lnTo>
                  <a:pt x="8809941" y="10233981"/>
                </a:lnTo>
                <a:lnTo>
                  <a:pt x="8833991" y="10168702"/>
                </a:lnTo>
                <a:lnTo>
                  <a:pt x="8837427" y="10041579"/>
                </a:lnTo>
                <a:lnTo>
                  <a:pt x="8837427" y="219888"/>
                </a:lnTo>
                <a:lnTo>
                  <a:pt x="8833991" y="92765"/>
                </a:lnTo>
                <a:lnTo>
                  <a:pt x="8809941" y="27486"/>
                </a:lnTo>
                <a:lnTo>
                  <a:pt x="8744661" y="3435"/>
                </a:lnTo>
                <a:lnTo>
                  <a:pt x="8617538" y="0"/>
                </a:lnTo>
                <a:close/>
              </a:path>
            </a:pathLst>
          </a:custGeom>
          <a:solidFill>
            <a:srgbClr val="304269">
              <a:alpha val="89999"/>
            </a:srgbClr>
          </a:solidFill>
        </p:spPr>
        <p:txBody>
          <a:bodyPr wrap="square" lIns="0" tIns="0" rIns="0" bIns="0" rtlCol="0"/>
          <a:lstStyle/>
          <a:p>
            <a:endParaRPr sz="661" dirty="0"/>
          </a:p>
        </p:txBody>
      </p:sp>
      <p:sp>
        <p:nvSpPr>
          <p:cNvPr id="52" name="object 52"/>
          <p:cNvSpPr txBox="1"/>
          <p:nvPr/>
        </p:nvSpPr>
        <p:spPr>
          <a:xfrm>
            <a:off x="6934430" y="359274"/>
            <a:ext cx="4519430" cy="5508126"/>
          </a:xfrm>
          <a:prstGeom prst="rect">
            <a:avLst/>
          </a:prstGeom>
        </p:spPr>
        <p:txBody>
          <a:bodyPr vert="horz" wrap="square" lIns="0" tIns="166701" rIns="0" bIns="0" rtlCol="0">
            <a:noAutofit/>
          </a:bodyPr>
          <a:lstStyle/>
          <a:p>
            <a:pPr marL="7700">
              <a:spcBef>
                <a:spcPts val="1313"/>
              </a:spcBef>
            </a:pPr>
            <a:r>
              <a:rPr lang="en-US" sz="1050" b="1" spc="-3" dirty="0">
                <a:solidFill>
                  <a:srgbClr val="FFFFFF"/>
                </a:solidFill>
                <a:cs typeface="Gotham Book"/>
              </a:rPr>
              <a:t>	</a:t>
            </a:r>
          </a:p>
        </p:txBody>
      </p:sp>
      <p:sp>
        <p:nvSpPr>
          <p:cNvPr id="54" name="object 54"/>
          <p:cNvSpPr txBox="1"/>
          <p:nvPr/>
        </p:nvSpPr>
        <p:spPr>
          <a:xfrm>
            <a:off x="527150" y="6182836"/>
            <a:ext cx="3545958" cy="191628"/>
          </a:xfrm>
          <a:prstGeom prst="rect">
            <a:avLst/>
          </a:prstGeom>
        </p:spPr>
        <p:txBody>
          <a:bodyPr vert="horz" wrap="square" lIns="0" tIns="9625" rIns="0" bIns="0" rtlCol="0">
            <a:spAutoFit/>
          </a:bodyPr>
          <a:lstStyle/>
          <a:p>
            <a:pPr marL="7700">
              <a:spcBef>
                <a:spcPts val="76"/>
              </a:spcBef>
            </a:pPr>
            <a:r>
              <a:rPr sz="1182" spc="300" dirty="0">
                <a:solidFill>
                  <a:srgbClr val="FFFFFF"/>
                </a:solidFill>
                <a:latin typeface="Gotham Medium"/>
                <a:cs typeface="Gotham Medium"/>
              </a:rPr>
              <a:t>XAXIS</a:t>
            </a:r>
            <a:r>
              <a:rPr lang="en-US" sz="1182" spc="300" dirty="0">
                <a:solidFill>
                  <a:srgbClr val="FFFFFF"/>
                </a:solidFill>
                <a:latin typeface="Gotham Medium"/>
                <a:cs typeface="Gotham Medium"/>
              </a:rPr>
              <a:t> Denmark</a:t>
            </a:r>
            <a:r>
              <a:rPr sz="1182" spc="300" dirty="0">
                <a:solidFill>
                  <a:srgbClr val="FFFFFF"/>
                </a:solidFill>
                <a:latin typeface="Gotham Medium"/>
                <a:cs typeface="Gotham Medium"/>
              </a:rPr>
              <a:t>, </a:t>
            </a:r>
            <a:r>
              <a:rPr lang="en-US" sz="1182" spc="300" dirty="0">
                <a:solidFill>
                  <a:srgbClr val="FFFFFF"/>
                </a:solidFill>
                <a:latin typeface="Gotham Medium"/>
                <a:cs typeface="Gotham Medium"/>
              </a:rPr>
              <a:t>2020</a:t>
            </a:r>
            <a:r>
              <a:rPr sz="1182" spc="300" dirty="0">
                <a:solidFill>
                  <a:srgbClr val="FFFFFF"/>
                </a:solidFill>
                <a:latin typeface="Gotham Medium"/>
                <a:cs typeface="Gotham Medium"/>
              </a:rPr>
              <a:t> </a:t>
            </a:r>
            <a:endParaRPr sz="1182" spc="300" dirty="0">
              <a:latin typeface="Gotham Medium"/>
              <a:cs typeface="Gotham Medium"/>
            </a:endParaRPr>
          </a:p>
        </p:txBody>
      </p:sp>
      <p:grpSp>
        <p:nvGrpSpPr>
          <p:cNvPr id="18" name="Group 17">
            <a:extLst>
              <a:ext uri="{FF2B5EF4-FFF2-40B4-BE49-F238E27FC236}">
                <a16:creationId xmlns:a16="http://schemas.microsoft.com/office/drawing/2014/main" id="{0857AFC5-82BE-4B24-8732-FF5558F8883E}"/>
              </a:ext>
            </a:extLst>
          </p:cNvPr>
          <p:cNvGrpSpPr/>
          <p:nvPr/>
        </p:nvGrpSpPr>
        <p:grpSpPr>
          <a:xfrm>
            <a:off x="545394" y="517687"/>
            <a:ext cx="1223978" cy="1046338"/>
            <a:chOff x="1125962" y="199332"/>
            <a:chExt cx="2845298" cy="2432351"/>
          </a:xfrm>
        </p:grpSpPr>
        <p:pic>
          <p:nvPicPr>
            <p:cNvPr id="19" name="Picture 18" descr="A close up of a sign&#10;&#10;Description generated with very high confidence">
              <a:extLst>
                <a:ext uri="{FF2B5EF4-FFF2-40B4-BE49-F238E27FC236}">
                  <a16:creationId xmlns:a16="http://schemas.microsoft.com/office/drawing/2014/main" id="{A3DF427D-BEEC-4685-A61A-6C3709376D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962" y="1894408"/>
              <a:ext cx="2845298" cy="737275"/>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A3B18450-224C-4BDF-AE75-5AAC8F08D1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1297" y="199332"/>
              <a:ext cx="1209304" cy="1441027"/>
            </a:xfrm>
            <a:prstGeom prst="rect">
              <a:avLst/>
            </a:prstGeom>
          </p:spPr>
        </p:pic>
      </p:grpSp>
      <p:grpSp>
        <p:nvGrpSpPr>
          <p:cNvPr id="69" name="Group 68">
            <a:extLst>
              <a:ext uri="{FF2B5EF4-FFF2-40B4-BE49-F238E27FC236}">
                <a16:creationId xmlns:a16="http://schemas.microsoft.com/office/drawing/2014/main" id="{AF2DC1EC-086F-41D7-BA35-C35E524C33B1}"/>
              </a:ext>
            </a:extLst>
          </p:cNvPr>
          <p:cNvGrpSpPr/>
          <p:nvPr/>
        </p:nvGrpSpPr>
        <p:grpSpPr>
          <a:xfrm>
            <a:off x="527150" y="2951946"/>
            <a:ext cx="5118614" cy="954108"/>
            <a:chOff x="545394" y="4315929"/>
            <a:chExt cx="4989487" cy="954108"/>
          </a:xfrm>
        </p:grpSpPr>
        <p:sp>
          <p:nvSpPr>
            <p:cNvPr id="66" name="Rectangle 65">
              <a:extLst>
                <a:ext uri="{FF2B5EF4-FFF2-40B4-BE49-F238E27FC236}">
                  <a16:creationId xmlns:a16="http://schemas.microsoft.com/office/drawing/2014/main" id="{3AE8FC3F-4B1D-48F1-A9DB-558F611D7EE5}"/>
                </a:ext>
              </a:extLst>
            </p:cNvPr>
            <p:cNvSpPr/>
            <p:nvPr/>
          </p:nvSpPr>
          <p:spPr>
            <a:xfrm>
              <a:off x="545394" y="4315929"/>
              <a:ext cx="4989487" cy="414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931F21C-97EB-4B37-9CCE-1A85A0436D90}"/>
                </a:ext>
              </a:extLst>
            </p:cNvPr>
            <p:cNvSpPr/>
            <p:nvPr/>
          </p:nvSpPr>
          <p:spPr>
            <a:xfrm>
              <a:off x="545394" y="4730509"/>
              <a:ext cx="4989487" cy="53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526614A7-EB2F-BF47-B6F4-73EAB57AC5B7}"/>
              </a:ext>
            </a:extLst>
          </p:cNvPr>
          <p:cNvSpPr txBox="1"/>
          <p:nvPr/>
        </p:nvSpPr>
        <p:spPr>
          <a:xfrm>
            <a:off x="6692810" y="528010"/>
            <a:ext cx="5109429" cy="5470728"/>
          </a:xfrm>
          <a:prstGeom prst="rect">
            <a:avLst/>
          </a:prstGeom>
          <a:noFill/>
        </p:spPr>
        <p:txBody>
          <a:bodyPr wrap="square" rtlCol="0">
            <a:spAutoFit/>
          </a:bodyPr>
          <a:lstStyle/>
          <a:p>
            <a:r>
              <a:rPr lang="en-GB" sz="2400" dirty="0">
                <a:solidFill>
                  <a:schemeClr val="bg1"/>
                </a:solidFill>
                <a:latin typeface="+mj-lt"/>
              </a:rPr>
              <a:t>CHALLENGE</a:t>
            </a:r>
          </a:p>
          <a:p>
            <a:r>
              <a:rPr lang="en-GB" sz="1050" dirty="0" err="1">
                <a:solidFill>
                  <a:schemeClr val="bg1"/>
                </a:solidFill>
              </a:rPr>
              <a:t>Landal</a:t>
            </a:r>
            <a:r>
              <a:rPr lang="en-GB" sz="1050" dirty="0">
                <a:solidFill>
                  <a:schemeClr val="bg1"/>
                </a:solidFill>
              </a:rPr>
              <a:t> </a:t>
            </a:r>
            <a:r>
              <a:rPr lang="en-GB" sz="1050" dirty="0" err="1">
                <a:solidFill>
                  <a:schemeClr val="bg1"/>
                </a:solidFill>
              </a:rPr>
              <a:t>Greenparks</a:t>
            </a:r>
            <a:r>
              <a:rPr lang="en-GB" sz="1050" dirty="0">
                <a:solidFill>
                  <a:schemeClr val="bg1"/>
                </a:solidFill>
              </a:rPr>
              <a:t> wanted to increase the off-season occupancy levels of their Danish holiday parks by delivering bespoke messages to a diverse audience base. Holiday accommodation can be relevant for multiple audiences at the same time and vary throughout the year, so the Xaxis team needed to find a solution to make the right messages land with the right customers, at the right time to result in more bookings. </a:t>
            </a:r>
            <a:endParaRPr lang="en-GB" dirty="0">
              <a:solidFill>
                <a:schemeClr val="bg1"/>
              </a:solidFill>
              <a:latin typeface="+mj-lt"/>
            </a:endParaRPr>
          </a:p>
          <a:p>
            <a:endParaRPr lang="en-GB" sz="1100" dirty="0">
              <a:solidFill>
                <a:schemeClr val="bg1"/>
              </a:solidFill>
              <a:latin typeface="+mj-lt"/>
            </a:endParaRPr>
          </a:p>
          <a:p>
            <a:r>
              <a:rPr lang="en-GB" sz="2400" b="1" dirty="0">
                <a:solidFill>
                  <a:schemeClr val="bg1"/>
                </a:solidFill>
                <a:latin typeface="+mj-lt"/>
              </a:rPr>
              <a:t>APPROACH</a:t>
            </a:r>
          </a:p>
          <a:p>
            <a:r>
              <a:rPr lang="en-GB" sz="1050" dirty="0">
                <a:solidFill>
                  <a:schemeClr val="bg1"/>
                </a:solidFill>
              </a:rPr>
              <a:t>The Xaxis team developed a unique dashboard to give a real-time overview of the occupancy levels across the clients’ parks and accommodation. 4 relevant audience segments were identified based on </a:t>
            </a:r>
            <a:r>
              <a:rPr lang="en-GB" sz="1050" dirty="0" err="1">
                <a:solidFill>
                  <a:schemeClr val="bg1"/>
                </a:solidFill>
              </a:rPr>
              <a:t>Landal</a:t>
            </a:r>
            <a:r>
              <a:rPr lang="en-GB" sz="1050" dirty="0">
                <a:solidFill>
                  <a:schemeClr val="bg1"/>
                </a:solidFill>
              </a:rPr>
              <a:t> </a:t>
            </a:r>
            <a:r>
              <a:rPr lang="en-GB" sz="1050" dirty="0" err="1">
                <a:solidFill>
                  <a:schemeClr val="bg1"/>
                </a:solidFill>
              </a:rPr>
              <a:t>Greenpark’s</a:t>
            </a:r>
            <a:r>
              <a:rPr lang="en-GB" sz="1050" dirty="0">
                <a:solidFill>
                  <a:schemeClr val="bg1"/>
                </a:solidFill>
              </a:rPr>
              <a:t> 1</a:t>
            </a:r>
            <a:r>
              <a:rPr lang="en-GB" sz="1050" baseline="30000" dirty="0">
                <a:solidFill>
                  <a:schemeClr val="bg1"/>
                </a:solidFill>
              </a:rPr>
              <a:t>st</a:t>
            </a:r>
            <a:r>
              <a:rPr lang="en-GB" sz="1050" dirty="0">
                <a:solidFill>
                  <a:schemeClr val="bg1"/>
                </a:solidFill>
              </a:rPr>
              <a:t> party sales data. The appeal of each holiday home was then matched to the relevant audience segment before being mirrored in </a:t>
            </a:r>
            <a:r>
              <a:rPr lang="en-GB" sz="1050" dirty="0" err="1">
                <a:solidFill>
                  <a:schemeClr val="bg1"/>
                </a:solidFill>
              </a:rPr>
              <a:t>GroupM’s</a:t>
            </a:r>
            <a:r>
              <a:rPr lang="en-GB" sz="1050" dirty="0">
                <a:solidFill>
                  <a:schemeClr val="bg1"/>
                </a:solidFill>
              </a:rPr>
              <a:t> Data Management Platform, [m]insights, to target potential customers at scale. </a:t>
            </a:r>
          </a:p>
          <a:p>
            <a:endParaRPr lang="en-GB" sz="1050" dirty="0">
              <a:solidFill>
                <a:schemeClr val="bg1"/>
              </a:solidFill>
            </a:endParaRPr>
          </a:p>
          <a:p>
            <a:r>
              <a:rPr lang="en-GB" sz="1050" dirty="0">
                <a:solidFill>
                  <a:schemeClr val="bg1"/>
                </a:solidFill>
              </a:rPr>
              <a:t>A bespoke algorithm was created using daily park occupancy data, booking pattern insights, and the appeal of relevant accommodation; enabling real-time adjustment of bids throughout the campaign.  </a:t>
            </a:r>
          </a:p>
          <a:p>
            <a:endParaRPr lang="en-GB" sz="1050" dirty="0">
              <a:solidFill>
                <a:schemeClr val="bg1"/>
              </a:solidFill>
            </a:endParaRPr>
          </a:p>
          <a:p>
            <a:r>
              <a:rPr lang="en-GB" sz="1050" dirty="0">
                <a:solidFill>
                  <a:schemeClr val="bg1"/>
                </a:solidFill>
              </a:rPr>
              <a:t>Finally, Xaxis’ DCO team utilised 16 dynamic creative elements, serving a unique message to each customer based on their location and stage in the purchase journey. The messages were continuously split-tested throughout the campaign to identify the effectiveness of both online and offline conversions. </a:t>
            </a:r>
            <a:endParaRPr lang="en-GB" sz="2400" b="1" dirty="0">
              <a:solidFill>
                <a:schemeClr val="bg1"/>
              </a:solidFill>
              <a:latin typeface="+mj-lt"/>
            </a:endParaRPr>
          </a:p>
          <a:p>
            <a:endParaRPr lang="en-GB" sz="1100" dirty="0">
              <a:solidFill>
                <a:schemeClr val="bg1"/>
              </a:solidFill>
            </a:endParaRPr>
          </a:p>
          <a:p>
            <a:r>
              <a:rPr lang="en-GB" sz="2400" b="1" dirty="0">
                <a:solidFill>
                  <a:schemeClr val="bg1"/>
                </a:solidFill>
                <a:latin typeface="+mj-lt"/>
              </a:rPr>
              <a:t>OUTCOME</a:t>
            </a:r>
          </a:p>
          <a:p>
            <a:endParaRPr lang="en-GB" sz="2400" b="1" dirty="0">
              <a:solidFill>
                <a:schemeClr val="bg1"/>
              </a:solidFill>
              <a:latin typeface="+mj-lt"/>
            </a:endParaRPr>
          </a:p>
          <a:p>
            <a:endParaRPr lang="en-GB" sz="1100" dirty="0">
              <a:solidFill>
                <a:schemeClr val="bg1"/>
              </a:solidFill>
            </a:endParaRPr>
          </a:p>
        </p:txBody>
      </p:sp>
      <p:sp>
        <p:nvSpPr>
          <p:cNvPr id="24" name="Rectangle 23">
            <a:extLst>
              <a:ext uri="{FF2B5EF4-FFF2-40B4-BE49-F238E27FC236}">
                <a16:creationId xmlns:a16="http://schemas.microsoft.com/office/drawing/2014/main" id="{A0F25CF5-2C93-5B40-A60E-676406CD22E0}"/>
              </a:ext>
            </a:extLst>
          </p:cNvPr>
          <p:cNvSpPr/>
          <p:nvPr/>
        </p:nvSpPr>
        <p:spPr>
          <a:xfrm>
            <a:off x="527150" y="3906054"/>
            <a:ext cx="5122615" cy="414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4E6B68B-6C89-F446-B74B-8640B6AB22A4}"/>
              </a:ext>
            </a:extLst>
          </p:cNvPr>
          <p:cNvSpPr/>
          <p:nvPr/>
        </p:nvSpPr>
        <p:spPr>
          <a:xfrm>
            <a:off x="536094" y="2940394"/>
            <a:ext cx="4994911" cy="1384995"/>
          </a:xfrm>
          <a:prstGeom prst="rect">
            <a:avLst/>
          </a:prstGeom>
        </p:spPr>
        <p:txBody>
          <a:bodyPr wrap="square">
            <a:spAutoFit/>
          </a:bodyPr>
          <a:lstStyle/>
          <a:p>
            <a:r>
              <a:rPr lang="en-GB" sz="2800" b="1" dirty="0">
                <a:solidFill>
                  <a:schemeClr val="bg1"/>
                </a:solidFill>
                <a:latin typeface="+mj-lt"/>
              </a:rPr>
              <a:t>BOOSTING HOLIDAY BOOKINGS FOR LANDAL GREENPARKS</a:t>
            </a:r>
            <a:endParaRPr lang="en-GB" sz="3600" b="1" dirty="0">
              <a:solidFill>
                <a:schemeClr val="bg1"/>
              </a:solidFill>
              <a:latin typeface="+mj-lt"/>
            </a:endParaRPr>
          </a:p>
        </p:txBody>
      </p:sp>
      <p:pic>
        <p:nvPicPr>
          <p:cNvPr id="9" name="Picture 8">
            <a:extLst>
              <a:ext uri="{FF2B5EF4-FFF2-40B4-BE49-F238E27FC236}">
                <a16:creationId xmlns:a16="http://schemas.microsoft.com/office/drawing/2014/main" id="{BA0C86C8-66A1-1F47-A88E-E729A96FB33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63062" y="675025"/>
            <a:ext cx="2222500" cy="889000"/>
          </a:xfrm>
          <a:prstGeom prst="rect">
            <a:avLst/>
          </a:prstGeom>
        </p:spPr>
      </p:pic>
      <p:sp>
        <p:nvSpPr>
          <p:cNvPr id="25" name="Rectangle 24">
            <a:extLst>
              <a:ext uri="{FF2B5EF4-FFF2-40B4-BE49-F238E27FC236}">
                <a16:creationId xmlns:a16="http://schemas.microsoft.com/office/drawing/2014/main" id="{9221C6DD-452C-6C4B-A458-EEC8BF71BEF0}"/>
              </a:ext>
            </a:extLst>
          </p:cNvPr>
          <p:cNvSpPr/>
          <p:nvPr/>
        </p:nvSpPr>
        <p:spPr>
          <a:xfrm>
            <a:off x="7097818" y="5691838"/>
            <a:ext cx="2178021" cy="878061"/>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kumimoji="0" lang="en-GB" sz="4400" b="1" i="0" u="none" strike="noStrike" kern="1200" cap="none" spc="-61" normalizeH="0" baseline="0" noProof="0" dirty="0">
                <a:ln>
                  <a:noFill/>
                </a:ln>
                <a:solidFill>
                  <a:srgbClr val="29ADE4"/>
                </a:solidFill>
                <a:effectLst/>
                <a:uLnTx/>
                <a:uFillTx/>
                <a:latin typeface="Gotham Bold"/>
                <a:ea typeface="+mn-ea"/>
                <a:cs typeface="Gotham Bold"/>
              </a:rPr>
              <a:t>50%</a:t>
            </a:r>
            <a:endParaRPr kumimoji="0" lang="en-GB" sz="4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900" spc="-12" dirty="0">
                <a:solidFill>
                  <a:schemeClr val="bg1"/>
                </a:solidFill>
                <a:latin typeface="Gotham Book"/>
                <a:cs typeface="Gotham Book"/>
              </a:rPr>
              <a:t>Increase in off-season occupancy (weekdays)</a:t>
            </a:r>
            <a:endParaRPr lang="en-GB" sz="900" dirty="0">
              <a:solidFill>
                <a:schemeClr val="bg1"/>
              </a:solidFill>
              <a:latin typeface="Gotham Book"/>
              <a:cs typeface="Gotham Book"/>
            </a:endParaRPr>
          </a:p>
        </p:txBody>
      </p:sp>
      <p:sp>
        <p:nvSpPr>
          <p:cNvPr id="29" name="Rectangle 28">
            <a:extLst>
              <a:ext uri="{FF2B5EF4-FFF2-40B4-BE49-F238E27FC236}">
                <a16:creationId xmlns:a16="http://schemas.microsoft.com/office/drawing/2014/main" id="{2F605709-FE94-0440-8B20-5B50E8CB2865}"/>
              </a:ext>
            </a:extLst>
          </p:cNvPr>
          <p:cNvSpPr/>
          <p:nvPr/>
        </p:nvSpPr>
        <p:spPr>
          <a:xfrm>
            <a:off x="9275839" y="5691838"/>
            <a:ext cx="2178021"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kumimoji="0" lang="en-GB" sz="4400" b="1" i="0" u="none" strike="noStrike" kern="1200" cap="none" spc="-61" normalizeH="0" baseline="0" noProof="0" dirty="0">
                <a:ln>
                  <a:noFill/>
                </a:ln>
                <a:solidFill>
                  <a:srgbClr val="29ADE4"/>
                </a:solidFill>
                <a:effectLst/>
                <a:uLnTx/>
                <a:uFillTx/>
                <a:latin typeface="Gotham Bold"/>
                <a:ea typeface="+mn-ea"/>
                <a:cs typeface="Gotham Bold"/>
              </a:rPr>
              <a:t>21%</a:t>
            </a:r>
            <a:endParaRPr kumimoji="0" lang="en-GB" sz="4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900" spc="-12" dirty="0">
                <a:solidFill>
                  <a:schemeClr val="bg1"/>
                </a:solidFill>
                <a:latin typeface="Gotham Book"/>
                <a:cs typeface="Gotham Book"/>
              </a:rPr>
              <a:t>Increase in customer calls</a:t>
            </a:r>
            <a:endParaRPr lang="en-GB" sz="900" dirty="0">
              <a:solidFill>
                <a:schemeClr val="bg1"/>
              </a:solidFill>
              <a:latin typeface="Gotham Book"/>
              <a:cs typeface="Gotham Book"/>
            </a:endParaRPr>
          </a:p>
        </p:txBody>
      </p:sp>
    </p:spTree>
    <p:extLst>
      <p:ext uri="{BB962C8B-B14F-4D97-AF65-F5344CB8AC3E}">
        <p14:creationId xmlns:p14="http://schemas.microsoft.com/office/powerpoint/2010/main" val="275684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bject 4"/>
          <p:cNvSpPr/>
          <p:nvPr/>
        </p:nvSpPr>
        <p:spPr>
          <a:xfrm>
            <a:off x="0" y="0"/>
            <a:ext cx="12192000" cy="6858001"/>
          </a:xfrm>
          <a:custGeom>
            <a:avLst/>
            <a:gdLst/>
            <a:ahLst/>
            <a:cxnLst/>
            <a:rect l="l" t="t" r="r" b="b"/>
            <a:pathLst>
              <a:path w="20063460" h="11308715">
                <a:moveTo>
                  <a:pt x="0" y="11308556"/>
                </a:moveTo>
                <a:lnTo>
                  <a:pt x="20063054" y="11308556"/>
                </a:lnTo>
                <a:lnTo>
                  <a:pt x="20063054" y="0"/>
                </a:lnTo>
                <a:lnTo>
                  <a:pt x="0" y="0"/>
                </a:lnTo>
                <a:lnTo>
                  <a:pt x="0" y="11308556"/>
                </a:lnTo>
                <a:close/>
              </a:path>
            </a:pathLst>
          </a:custGeom>
          <a:solidFill>
            <a:schemeClr val="tx1">
              <a:alpha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304269"/>
              </a:solidFill>
              <a:effectLst/>
              <a:uLnTx/>
              <a:uFillTx/>
              <a:latin typeface="Arial"/>
              <a:ea typeface="+mn-ea"/>
              <a:cs typeface="+mn-cs"/>
            </a:endParaRPr>
          </a:p>
        </p:txBody>
      </p:sp>
      <p:sp>
        <p:nvSpPr>
          <p:cNvPr id="51" name="object 51"/>
          <p:cNvSpPr txBox="1"/>
          <p:nvPr/>
        </p:nvSpPr>
        <p:spPr>
          <a:xfrm>
            <a:off x="1009879" y="1668077"/>
            <a:ext cx="6231180" cy="3454484"/>
          </a:xfrm>
          <a:prstGeom prst="rect">
            <a:avLst/>
          </a:prstGeom>
        </p:spPr>
        <p:txBody>
          <a:bodyPr vert="horz" wrap="square" lIns="0" tIns="7315" rIns="0" bIns="0" rtlCol="0">
            <a:spAutoFit/>
          </a:bodyPr>
          <a:lstStyle/>
          <a:p>
            <a:r>
              <a:rPr lang="en-GB" sz="1400" dirty="0" err="1">
                <a:solidFill>
                  <a:schemeClr val="bg1"/>
                </a:solidFill>
              </a:rPr>
              <a:t>Landal</a:t>
            </a:r>
            <a:r>
              <a:rPr lang="en-GB" sz="1400" dirty="0">
                <a:solidFill>
                  <a:schemeClr val="bg1"/>
                </a:solidFill>
              </a:rPr>
              <a:t> </a:t>
            </a:r>
            <a:r>
              <a:rPr lang="en-GB" sz="1400" dirty="0" err="1">
                <a:solidFill>
                  <a:schemeClr val="bg1"/>
                </a:solidFill>
              </a:rPr>
              <a:t>GreenParks</a:t>
            </a:r>
            <a:r>
              <a:rPr lang="en-GB" sz="1400" dirty="0">
                <a:solidFill>
                  <a:schemeClr val="bg1"/>
                </a:solidFill>
              </a:rPr>
              <a:t> own and manage several popular holiday parks across Denmark. The family friendly parks see high levels of demand and occupancy during weekends and holiday seasons. However, outside of these busier periods the client wanted to increase the parks’ occupancy levels. </a:t>
            </a:r>
          </a:p>
          <a:p>
            <a:endParaRPr lang="en-GB" sz="1400" dirty="0">
              <a:solidFill>
                <a:schemeClr val="bg1"/>
              </a:solidFill>
            </a:endParaRPr>
          </a:p>
          <a:p>
            <a:r>
              <a:rPr lang="en-GB" sz="1400" dirty="0">
                <a:solidFill>
                  <a:schemeClr val="bg1"/>
                </a:solidFill>
              </a:rPr>
              <a:t>Xaxis was challenged to run a campaign that would drive sales through digital bookings or calls for off-season holidays. Specifically, the client wanted to deliver tailored messaging to potential customers, promoting holiday accommodation dependent on the specific audience segment, as well as availability.  </a:t>
            </a:r>
          </a:p>
          <a:p>
            <a:endParaRPr lang="en-GB" sz="1400" dirty="0">
              <a:solidFill>
                <a:schemeClr val="bg1"/>
              </a:solidFill>
            </a:endParaRPr>
          </a:p>
          <a:p>
            <a:r>
              <a:rPr lang="en-GB" sz="1400" dirty="0">
                <a:solidFill>
                  <a:schemeClr val="bg1"/>
                </a:solidFill>
              </a:rPr>
              <a:t>This is a complex task as a house can be relevant for multiple audience segments at the same time and vary between audiences during the course of the year. The Xaxis team needed to build a continuous, fast, optimized and highly adaptive programmatic buying setup in order to execute in real-time against the ever changing occupancy level data. </a:t>
            </a:r>
          </a:p>
        </p:txBody>
      </p:sp>
      <p:sp>
        <p:nvSpPr>
          <p:cNvPr id="52" name="object 52"/>
          <p:cNvSpPr txBox="1">
            <a:spLocks noGrp="1"/>
          </p:cNvSpPr>
          <p:nvPr>
            <p:ph type="title" idx="4294967295"/>
          </p:nvPr>
        </p:nvSpPr>
        <p:spPr>
          <a:xfrm>
            <a:off x="1009880" y="1143501"/>
            <a:ext cx="3760788" cy="454025"/>
          </a:xfrm>
          <a:prstGeom prst="rect">
            <a:avLst/>
          </a:prstGeom>
        </p:spPr>
        <p:txBody>
          <a:bodyPr vert="horz" wrap="square" lIns="0" tIns="10395" rIns="0" bIns="0" rtlCol="0" anchor="t">
            <a:spAutoFit/>
          </a:bodyPr>
          <a:lstStyle/>
          <a:p>
            <a:pPr marL="7700">
              <a:spcBef>
                <a:spcPts val="82"/>
              </a:spcBef>
            </a:pPr>
            <a:r>
              <a:rPr spc="-109" dirty="0">
                <a:solidFill>
                  <a:schemeClr val="bg1"/>
                </a:solidFill>
              </a:rPr>
              <a:t>CHALLENGE</a:t>
            </a:r>
          </a:p>
        </p:txBody>
      </p:sp>
      <p:pic>
        <p:nvPicPr>
          <p:cNvPr id="55" name="Picture 54">
            <a:extLst>
              <a:ext uri="{FF2B5EF4-FFF2-40B4-BE49-F238E27FC236}">
                <a16:creationId xmlns:a16="http://schemas.microsoft.com/office/drawing/2014/main" id="{DE19F485-DC56-4A98-BF2F-AB3868665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29636" y="4892484"/>
            <a:ext cx="1863241" cy="1593376"/>
          </a:xfrm>
          <a:prstGeom prst="rect">
            <a:avLst/>
          </a:prstGeom>
        </p:spPr>
      </p:pic>
    </p:spTree>
    <p:extLst>
      <p:ext uri="{BB962C8B-B14F-4D97-AF65-F5344CB8AC3E}">
        <p14:creationId xmlns:p14="http://schemas.microsoft.com/office/powerpoint/2010/main" val="344634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C2CF80B-21C0-FE4F-9A8A-C46BBE07EB1A}"/>
              </a:ext>
            </a:extLst>
          </p:cNvPr>
          <p:cNvSpPr/>
          <p:nvPr/>
        </p:nvSpPr>
        <p:spPr>
          <a:xfrm>
            <a:off x="0" y="0"/>
            <a:ext cx="12192000" cy="6871687"/>
          </a:xfrm>
          <a:custGeom>
            <a:avLst/>
            <a:gdLst/>
            <a:ahLst/>
            <a:cxnLst/>
            <a:rect l="l" t="t" r="r" b="b"/>
            <a:pathLst>
              <a:path w="20063460" h="11308715">
                <a:moveTo>
                  <a:pt x="0" y="11308556"/>
                </a:moveTo>
                <a:lnTo>
                  <a:pt x="20063054" y="11308556"/>
                </a:lnTo>
                <a:lnTo>
                  <a:pt x="20063054" y="0"/>
                </a:lnTo>
                <a:lnTo>
                  <a:pt x="0" y="0"/>
                </a:lnTo>
                <a:lnTo>
                  <a:pt x="0" y="11308556"/>
                </a:lnTo>
                <a:close/>
              </a:path>
            </a:pathLst>
          </a:custGeom>
          <a:solidFill>
            <a:schemeClr val="tx1">
              <a:alpha val="62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304269"/>
              </a:solidFill>
              <a:effectLst/>
              <a:uLnTx/>
              <a:uFillTx/>
              <a:latin typeface="Arial"/>
              <a:ea typeface="+mn-ea"/>
              <a:cs typeface="+mn-cs"/>
            </a:endParaRPr>
          </a:p>
        </p:txBody>
      </p:sp>
      <p:sp>
        <p:nvSpPr>
          <p:cNvPr id="12" name="object 3">
            <a:extLst>
              <a:ext uri="{FF2B5EF4-FFF2-40B4-BE49-F238E27FC236}">
                <a16:creationId xmlns:a16="http://schemas.microsoft.com/office/drawing/2014/main" id="{754ABE9C-49EE-D846-8991-7EAB3D3928CE}"/>
              </a:ext>
            </a:extLst>
          </p:cNvPr>
          <p:cNvSpPr/>
          <p:nvPr/>
        </p:nvSpPr>
        <p:spPr>
          <a:xfrm>
            <a:off x="5186363" y="435716"/>
            <a:ext cx="7232698" cy="6221460"/>
          </a:xfrm>
          <a:custGeom>
            <a:avLst/>
            <a:gdLst/>
            <a:ahLst/>
            <a:cxnLst/>
            <a:rect l="l" t="t" r="r" b="b"/>
            <a:pathLst>
              <a:path w="8837930" h="10261600">
                <a:moveTo>
                  <a:pt x="8617538" y="0"/>
                </a:moveTo>
                <a:lnTo>
                  <a:pt x="219888" y="0"/>
                </a:lnTo>
                <a:lnTo>
                  <a:pt x="92765" y="3435"/>
                </a:lnTo>
                <a:lnTo>
                  <a:pt x="27486" y="27486"/>
                </a:lnTo>
                <a:lnTo>
                  <a:pt x="3435" y="92765"/>
                </a:lnTo>
                <a:lnTo>
                  <a:pt x="0" y="219888"/>
                </a:lnTo>
                <a:lnTo>
                  <a:pt x="0" y="10041579"/>
                </a:lnTo>
                <a:lnTo>
                  <a:pt x="3435" y="10168702"/>
                </a:lnTo>
                <a:lnTo>
                  <a:pt x="27486" y="10233981"/>
                </a:lnTo>
                <a:lnTo>
                  <a:pt x="92765" y="10258031"/>
                </a:lnTo>
                <a:lnTo>
                  <a:pt x="219888" y="10261467"/>
                </a:lnTo>
                <a:lnTo>
                  <a:pt x="8617538" y="10261467"/>
                </a:lnTo>
                <a:lnTo>
                  <a:pt x="8744661" y="10258031"/>
                </a:lnTo>
                <a:lnTo>
                  <a:pt x="8809941" y="10233981"/>
                </a:lnTo>
                <a:lnTo>
                  <a:pt x="8833991" y="10168702"/>
                </a:lnTo>
                <a:lnTo>
                  <a:pt x="8837427" y="10041579"/>
                </a:lnTo>
                <a:lnTo>
                  <a:pt x="8837427" y="219888"/>
                </a:lnTo>
                <a:lnTo>
                  <a:pt x="8833991" y="92765"/>
                </a:lnTo>
                <a:lnTo>
                  <a:pt x="8809941" y="27486"/>
                </a:lnTo>
                <a:lnTo>
                  <a:pt x="8744661" y="3435"/>
                </a:lnTo>
                <a:lnTo>
                  <a:pt x="8617538" y="0"/>
                </a:lnTo>
                <a:close/>
              </a:path>
            </a:pathLst>
          </a:custGeom>
          <a:solidFill>
            <a:srgbClr val="304269">
              <a:alpha val="8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304269"/>
              </a:solidFill>
              <a:effectLst/>
              <a:uLnTx/>
              <a:uFillTx/>
              <a:latin typeface="Arial"/>
              <a:ea typeface="+mn-ea"/>
              <a:cs typeface="+mn-cs"/>
            </a:endParaRPr>
          </a:p>
        </p:txBody>
      </p:sp>
      <p:sp>
        <p:nvSpPr>
          <p:cNvPr id="4" name="TextBox 3">
            <a:extLst>
              <a:ext uri="{FF2B5EF4-FFF2-40B4-BE49-F238E27FC236}">
                <a16:creationId xmlns:a16="http://schemas.microsoft.com/office/drawing/2014/main" id="{C3DC0C63-5D2E-7640-A7DB-D3F7F2D401B7}"/>
              </a:ext>
            </a:extLst>
          </p:cNvPr>
          <p:cNvSpPr txBox="1"/>
          <p:nvPr/>
        </p:nvSpPr>
        <p:spPr>
          <a:xfrm>
            <a:off x="5600699" y="781176"/>
            <a:ext cx="30567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a:ea typeface="+mn-ea"/>
                <a:cs typeface="+mn-cs"/>
              </a:rPr>
              <a:t>APPROACH</a:t>
            </a:r>
          </a:p>
        </p:txBody>
      </p:sp>
      <p:sp>
        <p:nvSpPr>
          <p:cNvPr id="8" name="TextBox 7">
            <a:extLst>
              <a:ext uri="{FF2B5EF4-FFF2-40B4-BE49-F238E27FC236}">
                <a16:creationId xmlns:a16="http://schemas.microsoft.com/office/drawing/2014/main" id="{C524AF2E-CFF2-1843-A9F1-B02C74DA91F8}"/>
              </a:ext>
            </a:extLst>
          </p:cNvPr>
          <p:cNvSpPr txBox="1"/>
          <p:nvPr/>
        </p:nvSpPr>
        <p:spPr>
          <a:xfrm>
            <a:off x="5600699" y="1580462"/>
            <a:ext cx="6412231" cy="4524315"/>
          </a:xfrm>
          <a:prstGeom prst="rect">
            <a:avLst/>
          </a:prstGeom>
          <a:noFill/>
        </p:spPr>
        <p:txBody>
          <a:bodyPr wrap="square" rtlCol="0">
            <a:spAutoFit/>
          </a:bodyPr>
          <a:lstStyle/>
          <a:p>
            <a:r>
              <a:rPr lang="en-GB" sz="1200" dirty="0">
                <a:solidFill>
                  <a:schemeClr val="bg1"/>
                </a:solidFill>
              </a:rPr>
              <a:t>The Xaxis team developed a unique dashboard to give a real-time overview of the occupancy levels across the clients’ parks and accommodation. Instead of focusing on traditional demographics, the team built 4 audiences according customers’ life stages:</a:t>
            </a:r>
          </a:p>
          <a:p>
            <a:endParaRPr lang="en-GB" sz="1200" dirty="0">
              <a:solidFill>
                <a:schemeClr val="bg1"/>
              </a:solidFill>
            </a:endParaRPr>
          </a:p>
          <a:p>
            <a:r>
              <a:rPr lang="en-GB" sz="1200" dirty="0">
                <a:solidFill>
                  <a:schemeClr val="bg1"/>
                </a:solidFill>
              </a:rPr>
              <a:t>• Nest Builder (Couples) </a:t>
            </a:r>
          </a:p>
          <a:p>
            <a:r>
              <a:rPr lang="en-GB" sz="1200" dirty="0">
                <a:solidFill>
                  <a:schemeClr val="bg1"/>
                </a:solidFill>
              </a:rPr>
              <a:t>• Toddler Family (Families with babies/toddlers) </a:t>
            </a:r>
          </a:p>
          <a:p>
            <a:r>
              <a:rPr lang="en-GB" sz="1200" dirty="0">
                <a:solidFill>
                  <a:schemeClr val="bg1"/>
                </a:solidFill>
              </a:rPr>
              <a:t>• School Children Family (Families with children) </a:t>
            </a:r>
          </a:p>
          <a:p>
            <a:r>
              <a:rPr lang="en-GB" sz="1200" dirty="0">
                <a:solidFill>
                  <a:schemeClr val="bg1"/>
                </a:solidFill>
              </a:rPr>
              <a:t>• New Senior (Grandparents) </a:t>
            </a:r>
          </a:p>
          <a:p>
            <a:endParaRPr lang="en-GB" sz="1200" dirty="0">
              <a:solidFill>
                <a:schemeClr val="bg1"/>
              </a:solidFill>
            </a:endParaRPr>
          </a:p>
          <a:p>
            <a:r>
              <a:rPr lang="en-GB" sz="1200" dirty="0">
                <a:solidFill>
                  <a:schemeClr val="bg1"/>
                </a:solidFill>
              </a:rPr>
              <a:t>Using historic sales data from </a:t>
            </a:r>
            <a:r>
              <a:rPr lang="en-GB" sz="1200" dirty="0" err="1">
                <a:solidFill>
                  <a:schemeClr val="bg1"/>
                </a:solidFill>
              </a:rPr>
              <a:t>Landal</a:t>
            </a:r>
            <a:r>
              <a:rPr lang="en-GB" sz="1200" dirty="0">
                <a:solidFill>
                  <a:schemeClr val="bg1"/>
                </a:solidFill>
              </a:rPr>
              <a:t> </a:t>
            </a:r>
            <a:r>
              <a:rPr lang="en-GB" sz="1200" dirty="0" err="1">
                <a:solidFill>
                  <a:schemeClr val="bg1"/>
                </a:solidFill>
              </a:rPr>
              <a:t>Greenparks</a:t>
            </a:r>
            <a:r>
              <a:rPr lang="en-GB" sz="1200" dirty="0">
                <a:solidFill>
                  <a:schemeClr val="bg1"/>
                </a:solidFill>
              </a:rPr>
              <a:t>’ customer database, the appeal of each holiday home was analysed and matched to the relevant audience segment. The segments were mirrored in </a:t>
            </a:r>
            <a:r>
              <a:rPr lang="en-GB" sz="1200" dirty="0" err="1">
                <a:solidFill>
                  <a:schemeClr val="bg1"/>
                </a:solidFill>
              </a:rPr>
              <a:t>GroupM’s</a:t>
            </a:r>
            <a:r>
              <a:rPr lang="en-GB" sz="1200" dirty="0">
                <a:solidFill>
                  <a:schemeClr val="bg1"/>
                </a:solidFill>
              </a:rPr>
              <a:t> Data Management Platform, [m]insights, allowing Xaxis to target at scale with options relevant to each specific audience. </a:t>
            </a:r>
          </a:p>
          <a:p>
            <a:endParaRPr lang="en-GB" sz="1200" dirty="0">
              <a:solidFill>
                <a:schemeClr val="bg1"/>
              </a:solidFill>
            </a:endParaRPr>
          </a:p>
          <a:p>
            <a:r>
              <a:rPr lang="en-GB" sz="1200" dirty="0">
                <a:solidFill>
                  <a:schemeClr val="bg1"/>
                </a:solidFill>
              </a:rPr>
              <a:t>The team then created a bespoke algorithm using daily occupancy data, booking pattern insights, and the appeal of relevant accommodation; insights that enabled real-time adjustment of bids throughout the campaign. </a:t>
            </a:r>
          </a:p>
          <a:p>
            <a:endParaRPr lang="en-GB" sz="1200" dirty="0">
              <a:solidFill>
                <a:schemeClr val="bg1"/>
              </a:solidFill>
            </a:endParaRPr>
          </a:p>
          <a:p>
            <a:r>
              <a:rPr lang="en-GB" sz="1200" dirty="0">
                <a:solidFill>
                  <a:schemeClr val="bg1"/>
                </a:solidFill>
              </a:rPr>
              <a:t>Finally, Xaxis’ DCO team built six banner packages. The banners comprised of up to 16 dynamic elements, serving a unique message to each customer based on their geographical location and stage in the purchase journey, as well as the parks’ real-time occupancy data. </a:t>
            </a:r>
          </a:p>
          <a:p>
            <a:r>
              <a:rPr lang="en-GB" sz="1200" dirty="0">
                <a:solidFill>
                  <a:schemeClr val="bg1"/>
                </a:solidFill>
              </a:rPr>
              <a:t>The bespoke creative messages were continuously split-tested throughout the campaign to measure performance. To identify the effectiveness of offline conversions, the team used Telemetric technology to track the number of phone calls generated from the banners.</a:t>
            </a:r>
            <a:endParaRPr lang="en-GB" sz="1050" dirty="0">
              <a:solidFill>
                <a:schemeClr val="bg1"/>
              </a:solidFill>
            </a:endParaRPr>
          </a:p>
        </p:txBody>
      </p:sp>
      <p:grpSp>
        <p:nvGrpSpPr>
          <p:cNvPr id="16" name="Group 15">
            <a:extLst>
              <a:ext uri="{FF2B5EF4-FFF2-40B4-BE49-F238E27FC236}">
                <a16:creationId xmlns:a16="http://schemas.microsoft.com/office/drawing/2014/main" id="{44222F39-B8E8-E940-BF1D-680866499DF5}"/>
              </a:ext>
            </a:extLst>
          </p:cNvPr>
          <p:cNvGrpSpPr/>
          <p:nvPr/>
        </p:nvGrpSpPr>
        <p:grpSpPr>
          <a:xfrm>
            <a:off x="545394" y="4730014"/>
            <a:ext cx="1863888" cy="1653608"/>
            <a:chOff x="1125962" y="107385"/>
            <a:chExt cx="2845298" cy="2524298"/>
          </a:xfrm>
        </p:grpSpPr>
        <p:pic>
          <p:nvPicPr>
            <p:cNvPr id="17" name="Picture 16" descr="A close up of a sign&#10;&#10;Description generated with very high confidence">
              <a:extLst>
                <a:ext uri="{FF2B5EF4-FFF2-40B4-BE49-F238E27FC236}">
                  <a16:creationId xmlns:a16="http://schemas.microsoft.com/office/drawing/2014/main" id="{CE54C039-B6E4-7E42-9713-0E7FE5AF4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962" y="1894408"/>
              <a:ext cx="2845298" cy="737275"/>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B38F02AE-580E-3140-9008-A79FD99B57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1297" y="107385"/>
              <a:ext cx="1286466" cy="1532974"/>
            </a:xfrm>
            <a:prstGeom prst="rect">
              <a:avLst/>
            </a:prstGeom>
          </p:spPr>
        </p:pic>
      </p:grpSp>
      <p:grpSp>
        <p:nvGrpSpPr>
          <p:cNvPr id="11" name="Group 10">
            <a:extLst>
              <a:ext uri="{FF2B5EF4-FFF2-40B4-BE49-F238E27FC236}">
                <a16:creationId xmlns:a16="http://schemas.microsoft.com/office/drawing/2014/main" id="{A9CCB1C2-EF23-A44C-BE59-9496FE40B3C7}"/>
              </a:ext>
            </a:extLst>
          </p:cNvPr>
          <p:cNvGrpSpPr>
            <a:grpSpLocks noChangeAspect="1"/>
          </p:cNvGrpSpPr>
          <p:nvPr/>
        </p:nvGrpSpPr>
        <p:grpSpPr>
          <a:xfrm>
            <a:off x="166373" y="1713566"/>
            <a:ext cx="4840920" cy="1024057"/>
            <a:chOff x="1388871" y="3383406"/>
            <a:chExt cx="6480000" cy="1370790"/>
          </a:xfrm>
        </p:grpSpPr>
        <p:pic>
          <p:nvPicPr>
            <p:cNvPr id="13" name="Picture 12">
              <a:extLst>
                <a:ext uri="{FF2B5EF4-FFF2-40B4-BE49-F238E27FC236}">
                  <a16:creationId xmlns:a16="http://schemas.microsoft.com/office/drawing/2014/main" id="{ECCCA384-A192-8240-93B1-C38F7422F4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8871" y="3386670"/>
              <a:ext cx="1592729" cy="1364262"/>
            </a:xfrm>
            <a:prstGeom prst="rect">
              <a:avLst/>
            </a:prstGeom>
          </p:spPr>
        </p:pic>
        <p:pic>
          <p:nvPicPr>
            <p:cNvPr id="14" name="Picture 13">
              <a:extLst>
                <a:ext uri="{FF2B5EF4-FFF2-40B4-BE49-F238E27FC236}">
                  <a16:creationId xmlns:a16="http://schemas.microsoft.com/office/drawing/2014/main" id="{2F5E7E1C-A7C4-2A44-B56E-C433597AF2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5607" y="3383406"/>
              <a:ext cx="1605784" cy="1370790"/>
            </a:xfrm>
            <a:prstGeom prst="rect">
              <a:avLst/>
            </a:prstGeom>
          </p:spPr>
        </p:pic>
        <p:pic>
          <p:nvPicPr>
            <p:cNvPr id="15" name="Picture 14">
              <a:extLst>
                <a:ext uri="{FF2B5EF4-FFF2-40B4-BE49-F238E27FC236}">
                  <a16:creationId xmlns:a16="http://schemas.microsoft.com/office/drawing/2014/main" id="{2CDCD9F4-3200-2F48-94A6-A3B3778FDD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88128" y="3389934"/>
              <a:ext cx="1599257" cy="1357735"/>
            </a:xfrm>
            <a:prstGeom prst="rect">
              <a:avLst/>
            </a:prstGeom>
          </p:spPr>
        </p:pic>
        <p:pic>
          <p:nvPicPr>
            <p:cNvPr id="19" name="Picture 18">
              <a:extLst>
                <a:ext uri="{FF2B5EF4-FFF2-40B4-BE49-F238E27FC236}">
                  <a16:creationId xmlns:a16="http://schemas.microsoft.com/office/drawing/2014/main" id="{E2F33669-26F2-B043-82E6-741B32D7CFD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69614" y="3399725"/>
              <a:ext cx="1599257" cy="1338152"/>
            </a:xfrm>
            <a:prstGeom prst="rect">
              <a:avLst/>
            </a:prstGeom>
          </p:spPr>
        </p:pic>
      </p:grpSp>
      <p:pic>
        <p:nvPicPr>
          <p:cNvPr id="20" name="Picture 19">
            <a:extLst>
              <a:ext uri="{FF2B5EF4-FFF2-40B4-BE49-F238E27FC236}">
                <a16:creationId xmlns:a16="http://schemas.microsoft.com/office/drawing/2014/main" id="{CADA5719-9E9C-5E42-B2D0-33BC2DC7E72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722525" y="3045922"/>
            <a:ext cx="1780671" cy="1519201"/>
          </a:xfrm>
          <a:prstGeom prst="rect">
            <a:avLst/>
          </a:prstGeom>
        </p:spPr>
      </p:pic>
      <p:pic>
        <p:nvPicPr>
          <p:cNvPr id="21" name="Picture 20">
            <a:extLst>
              <a:ext uri="{FF2B5EF4-FFF2-40B4-BE49-F238E27FC236}">
                <a16:creationId xmlns:a16="http://schemas.microsoft.com/office/drawing/2014/main" id="{E1D0A496-4797-9B44-9097-47FB100BE89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68517" y="2971780"/>
            <a:ext cx="1597751" cy="1519200"/>
          </a:xfrm>
          <a:prstGeom prst="rect">
            <a:avLst/>
          </a:prstGeom>
        </p:spPr>
      </p:pic>
    </p:spTree>
    <p:extLst>
      <p:ext uri="{BB962C8B-B14F-4D97-AF65-F5344CB8AC3E}">
        <p14:creationId xmlns:p14="http://schemas.microsoft.com/office/powerpoint/2010/main" val="356270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object 4">
            <a:extLst>
              <a:ext uri="{FF2B5EF4-FFF2-40B4-BE49-F238E27FC236}">
                <a16:creationId xmlns:a16="http://schemas.microsoft.com/office/drawing/2014/main" id="{7C4FF047-FD84-5E41-912E-640C7EFFB74E}"/>
              </a:ext>
            </a:extLst>
          </p:cNvPr>
          <p:cNvSpPr/>
          <p:nvPr/>
        </p:nvSpPr>
        <p:spPr>
          <a:xfrm>
            <a:off x="0" y="-1"/>
            <a:ext cx="12192000" cy="6858001"/>
          </a:xfrm>
          <a:custGeom>
            <a:avLst/>
            <a:gdLst/>
            <a:ahLst/>
            <a:cxnLst/>
            <a:rect l="l" t="t" r="r" b="b"/>
            <a:pathLst>
              <a:path w="20063460" h="11308715">
                <a:moveTo>
                  <a:pt x="0" y="11308556"/>
                </a:moveTo>
                <a:lnTo>
                  <a:pt x="20063054" y="11308556"/>
                </a:lnTo>
                <a:lnTo>
                  <a:pt x="20063054" y="0"/>
                </a:lnTo>
                <a:lnTo>
                  <a:pt x="0" y="0"/>
                </a:lnTo>
                <a:lnTo>
                  <a:pt x="0" y="11308556"/>
                </a:lnTo>
                <a:close/>
              </a:path>
            </a:pathLst>
          </a:custGeom>
          <a:solidFill>
            <a:schemeClr val="tx1">
              <a:alpha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304269"/>
              </a:solidFill>
              <a:effectLst/>
              <a:uLnTx/>
              <a:uFillTx/>
              <a:latin typeface="Arial"/>
              <a:ea typeface="+mn-ea"/>
              <a:cs typeface="+mn-cs"/>
            </a:endParaRPr>
          </a:p>
        </p:txBody>
      </p:sp>
      <p:sp>
        <p:nvSpPr>
          <p:cNvPr id="3" name="Rectangle 2">
            <a:extLst>
              <a:ext uri="{FF2B5EF4-FFF2-40B4-BE49-F238E27FC236}">
                <a16:creationId xmlns:a16="http://schemas.microsoft.com/office/drawing/2014/main" id="{132B9D58-9445-418D-A0AC-73E676B4C0EA}"/>
              </a:ext>
            </a:extLst>
          </p:cNvPr>
          <p:cNvSpPr/>
          <p:nvPr/>
        </p:nvSpPr>
        <p:spPr>
          <a:xfrm>
            <a:off x="7349194" y="0"/>
            <a:ext cx="48428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object 9"/>
          <p:cNvSpPr txBox="1"/>
          <p:nvPr/>
        </p:nvSpPr>
        <p:spPr>
          <a:xfrm>
            <a:off x="962163" y="1724001"/>
            <a:ext cx="5840288" cy="3485262"/>
          </a:xfrm>
          <a:prstGeom prst="rect">
            <a:avLst/>
          </a:prstGeom>
        </p:spPr>
        <p:txBody>
          <a:bodyPr vert="horz" wrap="square" lIns="0" tIns="7315" rIns="0" bIns="0" rtlCol="0">
            <a:spAutoFit/>
          </a:bodyPr>
          <a:lstStyle/>
          <a:p>
            <a:r>
              <a:rPr lang="en-GB" sz="1200" dirty="0">
                <a:solidFill>
                  <a:schemeClr val="bg1"/>
                </a:solidFill>
              </a:rPr>
              <a:t>The campaign generated an impressive 3,132 extra family holidays held at </a:t>
            </a:r>
            <a:r>
              <a:rPr lang="en-GB" sz="1200" dirty="0" err="1">
                <a:solidFill>
                  <a:schemeClr val="bg1"/>
                </a:solidFill>
              </a:rPr>
              <a:t>Landal</a:t>
            </a:r>
            <a:r>
              <a:rPr lang="en-GB" sz="1200" dirty="0">
                <a:solidFill>
                  <a:schemeClr val="bg1"/>
                </a:solidFill>
              </a:rPr>
              <a:t> </a:t>
            </a:r>
            <a:r>
              <a:rPr lang="en-GB" sz="1200" dirty="0" err="1">
                <a:solidFill>
                  <a:schemeClr val="bg1"/>
                </a:solidFill>
              </a:rPr>
              <a:t>Greenparks</a:t>
            </a:r>
            <a:r>
              <a:rPr lang="en-GB" sz="1200" dirty="0">
                <a:solidFill>
                  <a:schemeClr val="bg1"/>
                </a:solidFill>
              </a:rPr>
              <a:t> compared with the previous year; equivalent to a 16% increase in booked holidays.</a:t>
            </a:r>
          </a:p>
          <a:p>
            <a:endParaRPr lang="en-GB" sz="1000" dirty="0">
              <a:solidFill>
                <a:schemeClr val="bg1"/>
              </a:solidFill>
            </a:endParaRPr>
          </a:p>
          <a:p>
            <a:r>
              <a:rPr lang="en-GB" sz="1200" dirty="0">
                <a:solidFill>
                  <a:schemeClr val="bg1"/>
                </a:solidFill>
              </a:rPr>
              <a:t>The campaign also increased (2019 vs 2018): </a:t>
            </a:r>
          </a:p>
          <a:p>
            <a:endParaRPr lang="en-GB" sz="1200" dirty="0">
              <a:solidFill>
                <a:schemeClr val="bg1"/>
              </a:solidFill>
            </a:endParaRPr>
          </a:p>
          <a:p>
            <a:pPr marL="171450" indent="-171450">
              <a:buFont typeface="Arial" panose="020B0604020202020204" pitchFamily="34" charset="0"/>
              <a:buChar char="•"/>
            </a:pPr>
            <a:r>
              <a:rPr lang="en-GB" sz="1200" dirty="0">
                <a:solidFill>
                  <a:schemeClr val="bg1"/>
                </a:solidFill>
              </a:rPr>
              <a:t>Off-season weekday occupancy by </a:t>
            </a:r>
            <a:r>
              <a:rPr lang="en-GB" sz="1200" b="1" dirty="0">
                <a:solidFill>
                  <a:schemeClr val="bg1"/>
                </a:solidFill>
              </a:rPr>
              <a:t>50% </a:t>
            </a:r>
          </a:p>
          <a:p>
            <a:pPr marL="171450" indent="-171450">
              <a:buFont typeface="Arial" panose="020B0604020202020204" pitchFamily="34" charset="0"/>
              <a:buChar char="•"/>
            </a:pPr>
            <a:r>
              <a:rPr lang="en-GB" sz="1200" dirty="0">
                <a:solidFill>
                  <a:schemeClr val="bg1"/>
                </a:solidFill>
              </a:rPr>
              <a:t>Off-season occupancy overall by </a:t>
            </a:r>
            <a:r>
              <a:rPr lang="en-GB" sz="1200" b="1" dirty="0">
                <a:solidFill>
                  <a:schemeClr val="bg1"/>
                </a:solidFill>
              </a:rPr>
              <a:t>25% </a:t>
            </a:r>
          </a:p>
          <a:p>
            <a:pPr marL="171450" indent="-171450">
              <a:buFont typeface="Arial" panose="020B0604020202020204" pitchFamily="34" charset="0"/>
              <a:buChar char="•"/>
            </a:pPr>
            <a:r>
              <a:rPr lang="en-GB" sz="1200" dirty="0">
                <a:solidFill>
                  <a:schemeClr val="bg1"/>
                </a:solidFill>
              </a:rPr>
              <a:t>Cross-season occupancy by </a:t>
            </a:r>
            <a:r>
              <a:rPr lang="en-GB" sz="1200" b="1" dirty="0">
                <a:solidFill>
                  <a:schemeClr val="bg1"/>
                </a:solidFill>
              </a:rPr>
              <a:t>16%</a:t>
            </a:r>
          </a:p>
          <a:p>
            <a:endParaRPr lang="en-GB" sz="1200" dirty="0">
              <a:solidFill>
                <a:schemeClr val="bg1"/>
              </a:solidFill>
            </a:endParaRPr>
          </a:p>
          <a:p>
            <a:r>
              <a:rPr lang="en-GB" sz="1200" dirty="0">
                <a:solidFill>
                  <a:schemeClr val="bg1"/>
                </a:solidFill>
              </a:rPr>
              <a:t>The banners also generated 21% more calls, and Google searches for </a:t>
            </a:r>
            <a:r>
              <a:rPr lang="en-GB" sz="1200" dirty="0" err="1">
                <a:solidFill>
                  <a:schemeClr val="bg1"/>
                </a:solidFill>
              </a:rPr>
              <a:t>Landal</a:t>
            </a:r>
            <a:r>
              <a:rPr lang="en-GB" sz="1200" dirty="0">
                <a:solidFill>
                  <a:schemeClr val="bg1"/>
                </a:solidFill>
              </a:rPr>
              <a:t> </a:t>
            </a:r>
            <a:r>
              <a:rPr lang="en-GB" sz="1200" dirty="0" err="1">
                <a:solidFill>
                  <a:schemeClr val="bg1"/>
                </a:solidFill>
              </a:rPr>
              <a:t>Greenparks</a:t>
            </a:r>
            <a:r>
              <a:rPr lang="en-GB" sz="1200" dirty="0">
                <a:solidFill>
                  <a:schemeClr val="bg1"/>
                </a:solidFill>
              </a:rPr>
              <a:t> also increased by </a:t>
            </a:r>
            <a:r>
              <a:rPr lang="en-GB" sz="1200" b="1" dirty="0">
                <a:solidFill>
                  <a:schemeClr val="bg1"/>
                </a:solidFill>
              </a:rPr>
              <a:t>84%</a:t>
            </a:r>
            <a:r>
              <a:rPr lang="en-GB" sz="1200" dirty="0">
                <a:solidFill>
                  <a:schemeClr val="bg1"/>
                </a:solidFill>
              </a:rPr>
              <a:t>. These impressive sales results generated a lift in turnover for the client by more than 25%. </a:t>
            </a:r>
          </a:p>
          <a:p>
            <a:endParaRPr lang="en-GB" sz="1200" dirty="0">
              <a:solidFill>
                <a:schemeClr val="bg1"/>
              </a:solidFill>
            </a:endParaRPr>
          </a:p>
          <a:p>
            <a:r>
              <a:rPr lang="en-GB" sz="1200" dirty="0">
                <a:solidFill>
                  <a:schemeClr val="bg1"/>
                </a:solidFill>
              </a:rPr>
              <a:t>Despite having only 28% of the total media budget, the programmatic setup drove 48% of the clients’ total sales. This proves that a full funnel, data optimised approach can lead to real world business outcomes.</a:t>
            </a:r>
          </a:p>
          <a:p>
            <a:endParaRPr lang="en-GB" sz="1200" dirty="0">
              <a:solidFill>
                <a:schemeClr val="bg1"/>
              </a:solidFill>
            </a:endParaRPr>
          </a:p>
          <a:p>
            <a:endParaRPr lang="en-GB" sz="1200" dirty="0">
              <a:solidFill>
                <a:schemeClr val="bg1"/>
              </a:solidFill>
            </a:endParaRPr>
          </a:p>
        </p:txBody>
      </p:sp>
      <p:sp>
        <p:nvSpPr>
          <p:cNvPr id="11" name="object 11"/>
          <p:cNvSpPr txBox="1">
            <a:spLocks noGrp="1"/>
          </p:cNvSpPr>
          <p:nvPr>
            <p:ph type="title" idx="4294967295"/>
          </p:nvPr>
        </p:nvSpPr>
        <p:spPr>
          <a:xfrm>
            <a:off x="962163" y="1095375"/>
            <a:ext cx="3489325" cy="454025"/>
          </a:xfrm>
          <a:prstGeom prst="rect">
            <a:avLst/>
          </a:prstGeom>
        </p:spPr>
        <p:txBody>
          <a:bodyPr vert="horz" wrap="square" lIns="0" tIns="10395" rIns="0" bIns="0" rtlCol="0" anchor="t">
            <a:spAutoFit/>
          </a:bodyPr>
          <a:lstStyle/>
          <a:p>
            <a:pPr marL="7700">
              <a:spcBef>
                <a:spcPts val="82"/>
              </a:spcBef>
            </a:pPr>
            <a:r>
              <a:rPr sz="3200" spc="-139" dirty="0">
                <a:solidFill>
                  <a:schemeClr val="bg1"/>
                </a:solidFill>
                <a:latin typeface="+mj-lt"/>
              </a:rPr>
              <a:t>OUTCOMES</a:t>
            </a:r>
            <a:endParaRPr sz="4400" spc="-139" dirty="0">
              <a:solidFill>
                <a:schemeClr val="bg1"/>
              </a:solidFill>
              <a:latin typeface="+mj-lt"/>
            </a:endParaRPr>
          </a:p>
        </p:txBody>
      </p:sp>
      <p:pic>
        <p:nvPicPr>
          <p:cNvPr id="68" name="Picture 67">
            <a:extLst>
              <a:ext uri="{FF2B5EF4-FFF2-40B4-BE49-F238E27FC236}">
                <a16:creationId xmlns:a16="http://schemas.microsoft.com/office/drawing/2014/main" id="{9807EE5A-5357-4242-BAE7-626404D0EF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7110" y="5312414"/>
            <a:ext cx="1526635" cy="1303037"/>
          </a:xfrm>
          <a:prstGeom prst="rect">
            <a:avLst/>
          </a:prstGeom>
        </p:spPr>
      </p:pic>
      <p:sp>
        <p:nvSpPr>
          <p:cNvPr id="8" name="Rectangle 7">
            <a:extLst>
              <a:ext uri="{FF2B5EF4-FFF2-40B4-BE49-F238E27FC236}">
                <a16:creationId xmlns:a16="http://schemas.microsoft.com/office/drawing/2014/main" id="{ABD38CC9-BB74-3347-9625-8F85F32EAD0B}"/>
              </a:ext>
            </a:extLst>
          </p:cNvPr>
          <p:cNvSpPr/>
          <p:nvPr/>
        </p:nvSpPr>
        <p:spPr>
          <a:xfrm>
            <a:off x="7597703" y="2202977"/>
            <a:ext cx="2178021"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kumimoji="0" lang="en-GB" sz="5400" b="1" i="0" u="none" strike="noStrike" kern="1200" cap="none" spc="-61" normalizeH="0" baseline="0" noProof="0" dirty="0">
                <a:ln>
                  <a:noFill/>
                </a:ln>
                <a:solidFill>
                  <a:srgbClr val="29ADE4"/>
                </a:solidFill>
                <a:effectLst/>
                <a:uLnTx/>
                <a:uFillTx/>
                <a:latin typeface="Gotham Bold"/>
                <a:ea typeface="+mn-ea"/>
                <a:cs typeface="Gotham Bold"/>
              </a:rPr>
              <a:t>25%</a:t>
            </a:r>
            <a:endParaRPr kumimoji="0" lang="en-GB" sz="5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1050" spc="-12" dirty="0">
                <a:latin typeface="Gotham Book"/>
                <a:cs typeface="Gotham Book"/>
              </a:rPr>
              <a:t>Lift in turnover</a:t>
            </a:r>
            <a:endParaRPr lang="en-GB" sz="1050" dirty="0">
              <a:latin typeface="Gotham Book"/>
              <a:cs typeface="Gotham Book"/>
            </a:endParaRPr>
          </a:p>
        </p:txBody>
      </p:sp>
      <p:sp>
        <p:nvSpPr>
          <p:cNvPr id="10" name="Rectangle 9">
            <a:extLst>
              <a:ext uri="{FF2B5EF4-FFF2-40B4-BE49-F238E27FC236}">
                <a16:creationId xmlns:a16="http://schemas.microsoft.com/office/drawing/2014/main" id="{DB92C0A2-8AAF-A349-9FE3-AB0A5557FC04}"/>
              </a:ext>
            </a:extLst>
          </p:cNvPr>
          <p:cNvSpPr/>
          <p:nvPr/>
        </p:nvSpPr>
        <p:spPr>
          <a:xfrm>
            <a:off x="7597703" y="987152"/>
            <a:ext cx="2178021" cy="878061"/>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kumimoji="0" lang="en-GB" sz="5400" b="1" i="0" u="none" strike="noStrike" kern="1200" cap="none" spc="-61" normalizeH="0" baseline="0" noProof="0" dirty="0">
                <a:ln>
                  <a:noFill/>
                </a:ln>
                <a:solidFill>
                  <a:srgbClr val="29ADE4"/>
                </a:solidFill>
                <a:effectLst/>
                <a:uLnTx/>
                <a:uFillTx/>
                <a:latin typeface="Gotham Bold"/>
                <a:ea typeface="+mn-ea"/>
                <a:cs typeface="Gotham Bold"/>
              </a:rPr>
              <a:t>50%</a:t>
            </a:r>
            <a:endParaRPr kumimoji="0" lang="en-GB" sz="5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1050" spc="-12" dirty="0">
                <a:latin typeface="Gotham Book"/>
                <a:cs typeface="Gotham Book"/>
              </a:rPr>
              <a:t>Increase in off-season occupancy (weekdays)</a:t>
            </a:r>
            <a:endParaRPr lang="en-GB" sz="1050" dirty="0">
              <a:latin typeface="Gotham Book"/>
              <a:cs typeface="Gotham Book"/>
            </a:endParaRPr>
          </a:p>
        </p:txBody>
      </p:sp>
      <p:sp>
        <p:nvSpPr>
          <p:cNvPr id="15" name="Rectangle 14">
            <a:extLst>
              <a:ext uri="{FF2B5EF4-FFF2-40B4-BE49-F238E27FC236}">
                <a16:creationId xmlns:a16="http://schemas.microsoft.com/office/drawing/2014/main" id="{AD6093E3-D8F6-6342-B834-F9893FCB2BF8}"/>
              </a:ext>
            </a:extLst>
          </p:cNvPr>
          <p:cNvSpPr/>
          <p:nvPr/>
        </p:nvSpPr>
        <p:spPr>
          <a:xfrm>
            <a:off x="9633000" y="985810"/>
            <a:ext cx="2178021"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kumimoji="0" lang="en-GB" sz="5400" b="1" i="0" u="none" strike="noStrike" kern="1200" cap="none" spc="-61" normalizeH="0" baseline="0" noProof="0" dirty="0">
                <a:ln>
                  <a:noFill/>
                </a:ln>
                <a:solidFill>
                  <a:srgbClr val="29ADE4"/>
                </a:solidFill>
                <a:effectLst/>
                <a:uLnTx/>
                <a:uFillTx/>
                <a:latin typeface="Gotham Bold"/>
                <a:ea typeface="+mn-ea"/>
                <a:cs typeface="Gotham Bold"/>
              </a:rPr>
              <a:t>21%</a:t>
            </a:r>
            <a:endParaRPr kumimoji="0" lang="en-GB" sz="5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1050" spc="-12" dirty="0">
                <a:latin typeface="Gotham Book"/>
                <a:cs typeface="Gotham Book"/>
              </a:rPr>
              <a:t>Increase in customer calls</a:t>
            </a:r>
            <a:endParaRPr lang="en-GB" sz="1050" dirty="0">
              <a:latin typeface="Gotham Book"/>
              <a:cs typeface="Gotham Book"/>
            </a:endParaRPr>
          </a:p>
        </p:txBody>
      </p:sp>
      <p:sp>
        <p:nvSpPr>
          <p:cNvPr id="16" name="Rectangle 15">
            <a:extLst>
              <a:ext uri="{FF2B5EF4-FFF2-40B4-BE49-F238E27FC236}">
                <a16:creationId xmlns:a16="http://schemas.microsoft.com/office/drawing/2014/main" id="{BAB2CC97-7839-B646-ACD0-65EC720F5762}"/>
              </a:ext>
            </a:extLst>
          </p:cNvPr>
          <p:cNvSpPr/>
          <p:nvPr/>
        </p:nvSpPr>
        <p:spPr>
          <a:xfrm>
            <a:off x="9775724" y="2202976"/>
            <a:ext cx="2178021" cy="878061"/>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lang="en-GB" sz="5400" b="1" spc="-61" dirty="0">
                <a:solidFill>
                  <a:srgbClr val="29ADE4"/>
                </a:solidFill>
                <a:latin typeface="Gotham Bold"/>
                <a:cs typeface="Gotham Bold"/>
              </a:rPr>
              <a:t>15</a:t>
            </a:r>
            <a:r>
              <a:rPr kumimoji="0" lang="en-GB" sz="5400" b="1" i="0" u="none" strike="noStrike" kern="1200" cap="none" spc="-61" normalizeH="0" baseline="0" noProof="0" dirty="0">
                <a:ln>
                  <a:noFill/>
                </a:ln>
                <a:solidFill>
                  <a:srgbClr val="29ADE4"/>
                </a:solidFill>
                <a:effectLst/>
                <a:uLnTx/>
                <a:uFillTx/>
                <a:latin typeface="Gotham Bold"/>
                <a:ea typeface="+mn-ea"/>
                <a:cs typeface="Gotham Bold"/>
              </a:rPr>
              <a:t>%</a:t>
            </a:r>
            <a:endParaRPr kumimoji="0" lang="en-GB" sz="5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1050" spc="-12" dirty="0">
                <a:latin typeface="Gotham Book"/>
                <a:cs typeface="Gotham Book"/>
              </a:rPr>
              <a:t>Increase in overall booked holidays</a:t>
            </a:r>
            <a:endParaRPr lang="en-GB" sz="1050" dirty="0">
              <a:latin typeface="Gotham Book"/>
              <a:cs typeface="Gotham Book"/>
            </a:endParaRPr>
          </a:p>
        </p:txBody>
      </p:sp>
      <p:sp>
        <p:nvSpPr>
          <p:cNvPr id="4" name="Rectangle 3">
            <a:extLst>
              <a:ext uri="{FF2B5EF4-FFF2-40B4-BE49-F238E27FC236}">
                <a16:creationId xmlns:a16="http://schemas.microsoft.com/office/drawing/2014/main" id="{8EE4FDD4-FADF-A94F-B277-DCAE28442659}"/>
              </a:ext>
            </a:extLst>
          </p:cNvPr>
          <p:cNvSpPr/>
          <p:nvPr/>
        </p:nvSpPr>
        <p:spPr>
          <a:xfrm>
            <a:off x="7845567" y="3200793"/>
            <a:ext cx="4083469" cy="2185214"/>
          </a:xfrm>
          <a:prstGeom prst="rect">
            <a:avLst/>
          </a:prstGeom>
        </p:spPr>
        <p:txBody>
          <a:bodyPr wrap="square">
            <a:spAutoFit/>
          </a:bodyPr>
          <a:lstStyle/>
          <a:p>
            <a:r>
              <a:rPr lang="en-GB" sz="1200" i="1" dirty="0">
                <a:latin typeface="Arial" panose="020B0604020202020204" pitchFamily="34" charset="0"/>
              </a:rPr>
              <a:t>“It’s been an amazing journey. We have focused intensely on being relevant for both the consumers. Setting up the perhaps most granular strategy in the country, optimizing in real time and delivering highly relevant market communication has been the right strategy for us. We will continue to pursue options that will support relevance and personalization going forward.”</a:t>
            </a:r>
            <a:endParaRPr lang="en-GB" sz="1400" dirty="0">
              <a:latin typeface="Calibri" panose="020F0502020204030204" pitchFamily="34" charset="0"/>
            </a:endParaRPr>
          </a:p>
          <a:p>
            <a:r>
              <a:rPr lang="en-GB" sz="1200" i="1" dirty="0">
                <a:latin typeface="Arial" panose="020B0604020202020204" pitchFamily="34" charset="0"/>
              </a:rPr>
              <a:t> </a:t>
            </a:r>
            <a:endParaRPr lang="en-GB" sz="1400" dirty="0">
              <a:latin typeface="Calibri" panose="020F0502020204030204" pitchFamily="34" charset="0"/>
            </a:endParaRPr>
          </a:p>
          <a:p>
            <a:r>
              <a:rPr lang="en-GB" sz="1200" b="1" dirty="0">
                <a:latin typeface="Arial" panose="020B0604020202020204" pitchFamily="34" charset="0"/>
              </a:rPr>
              <a:t>- Kent </a:t>
            </a:r>
            <a:r>
              <a:rPr lang="en-GB" sz="1200" b="1" dirty="0" err="1">
                <a:latin typeface="Arial" panose="020B0604020202020204" pitchFamily="34" charset="0"/>
              </a:rPr>
              <a:t>Lodberg</a:t>
            </a:r>
            <a:r>
              <a:rPr lang="en-GB" sz="1200" b="1" dirty="0">
                <a:latin typeface="Arial" panose="020B0604020202020204" pitchFamily="34" charset="0"/>
              </a:rPr>
              <a:t>, Sales &amp; Marketing Manager at </a:t>
            </a:r>
            <a:r>
              <a:rPr lang="en-GB" sz="1200" b="1" dirty="0" err="1">
                <a:latin typeface="Arial" panose="020B0604020202020204" pitchFamily="34" charset="0"/>
              </a:rPr>
              <a:t>Landal</a:t>
            </a:r>
            <a:r>
              <a:rPr lang="en-GB" sz="1200" b="1" dirty="0">
                <a:latin typeface="Arial" panose="020B0604020202020204" pitchFamily="34" charset="0"/>
              </a:rPr>
              <a:t> </a:t>
            </a:r>
            <a:r>
              <a:rPr lang="en-GB" sz="1200" b="1" dirty="0" err="1">
                <a:latin typeface="Arial" panose="020B0604020202020204" pitchFamily="34" charset="0"/>
              </a:rPr>
              <a:t>GreenParks</a:t>
            </a:r>
            <a:endParaRPr lang="en-GB" sz="1400" b="1" dirty="0">
              <a:latin typeface="Calibri" panose="020F0502020204030204" pitchFamily="34" charset="0"/>
            </a:endParaRPr>
          </a:p>
          <a:p>
            <a:pPr marL="914400"/>
            <a:r>
              <a:rPr lang="en-GB" sz="1600" i="1" dirty="0">
                <a:latin typeface="Calibri" panose="020F0502020204030204" pitchFamily="34" charset="0"/>
              </a:rPr>
              <a:t>           </a:t>
            </a:r>
            <a:endParaRPr lang="en-GB" sz="1400" b="0" i="0" u="none" strike="noStrike" dirty="0">
              <a:effectLst/>
              <a:latin typeface="Calibri" panose="020F0502020204030204" pitchFamily="34" charset="0"/>
            </a:endParaRPr>
          </a:p>
        </p:txBody>
      </p:sp>
    </p:spTree>
    <p:extLst>
      <p:ext uri="{BB962C8B-B14F-4D97-AF65-F5344CB8AC3E}">
        <p14:creationId xmlns:p14="http://schemas.microsoft.com/office/powerpoint/2010/main" val="59487446"/>
      </p:ext>
    </p:extLst>
  </p:cSld>
  <p:clrMapOvr>
    <a:masterClrMapping/>
  </p:clrMapOvr>
</p:sld>
</file>

<file path=ppt/theme/theme1.xml><?xml version="1.0" encoding="utf-8"?>
<a:theme xmlns:a="http://schemas.openxmlformats.org/drawingml/2006/main" name="rajaampat">
  <a:themeElements>
    <a:clrScheme name="Custom 13">
      <a:dk1>
        <a:srgbClr val="304269"/>
      </a:dk1>
      <a:lt1>
        <a:srgbClr val="FFFFFF"/>
      </a:lt1>
      <a:dk2>
        <a:srgbClr val="304269"/>
      </a:dk2>
      <a:lt2>
        <a:srgbClr val="E8E8E8"/>
      </a:lt2>
      <a:accent1>
        <a:srgbClr val="29ADE3"/>
      </a:accent1>
      <a:accent2>
        <a:srgbClr val="92DCE5"/>
      </a:accent2>
      <a:accent3>
        <a:srgbClr val="F26101"/>
      </a:accent3>
      <a:accent4>
        <a:srgbClr val="B1C236"/>
      </a:accent4>
      <a:accent5>
        <a:srgbClr val="DBE584"/>
      </a:accent5>
      <a:accent6>
        <a:srgbClr val="F9A80B"/>
      </a:accent6>
      <a:hlink>
        <a:srgbClr val="29ADE3"/>
      </a:hlink>
      <a:folHlink>
        <a:srgbClr val="29ADE3"/>
      </a:folHlink>
    </a:clrScheme>
    <a:fontScheme name="Xaxis 2018">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BB6593-6415-8948-B0AE-4EE10E8DA4CA}" vid="{862ABB7F-EAF8-AB41-BFD1-898DF07935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50F7643C0E024B86A5A539ADAA82A8" ma:contentTypeVersion="12" ma:contentTypeDescription="Create a new document." ma:contentTypeScope="" ma:versionID="82322182cbe1e5249a72c54c3026cbfc">
  <xsd:schema xmlns:xsd="http://www.w3.org/2001/XMLSchema" xmlns:xs="http://www.w3.org/2001/XMLSchema" xmlns:p="http://schemas.microsoft.com/office/2006/metadata/properties" xmlns:ns2="ff9b8e0e-2de3-4847-b08f-def92aa669f3" xmlns:ns3="b275c80c-fb37-460e-a665-c47a69e798f6" targetNamespace="http://schemas.microsoft.com/office/2006/metadata/properties" ma:root="true" ma:fieldsID="6ac1b7804c7356a7928e7f2c6ce940f1" ns2:_="" ns3:_="">
    <xsd:import namespace="ff9b8e0e-2de3-4847-b08f-def92aa669f3"/>
    <xsd:import namespace="b275c80c-fb37-460e-a665-c47a69e798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b8e0e-2de3-4847-b08f-def92aa6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75c80c-fb37-460e-a665-c47a69e79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A86C5E-B075-4425-BE86-BEE3E74E9B88}">
  <ds:schemaRefs>
    <ds:schemaRef ds:uri="http://schemas.microsoft.com/office/2006/metadata/properties"/>
    <ds:schemaRef ds:uri="http://schemas.microsoft.com/office/infopath/2007/PartnerControls"/>
    <ds:schemaRef ds:uri="725f1816-27ba-4a9a-bdba-3c31bbe04368"/>
  </ds:schemaRefs>
</ds:datastoreItem>
</file>

<file path=customXml/itemProps2.xml><?xml version="1.0" encoding="utf-8"?>
<ds:datastoreItem xmlns:ds="http://schemas.openxmlformats.org/officeDocument/2006/customXml" ds:itemID="{C6B0B4BF-AC60-4AEB-952C-92290CA1F1CD}"/>
</file>

<file path=customXml/itemProps3.xml><?xml version="1.0" encoding="utf-8"?>
<ds:datastoreItem xmlns:ds="http://schemas.openxmlformats.org/officeDocument/2006/customXml" ds:itemID="{2A1F16D8-6E60-4737-82C5-9C5EA63462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rajaampat</Template>
  <TotalTime>55731</TotalTime>
  <Words>1193</Words>
  <Application>Microsoft Macintosh PowerPoint</Application>
  <PresentationFormat>Widescreen</PresentationFormat>
  <Paragraphs>75</Paragraphs>
  <Slides>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Arial Black</vt:lpstr>
      <vt:lpstr>Arial Bold</vt:lpstr>
      <vt:lpstr>Calibri</vt:lpstr>
      <vt:lpstr>Georgia</vt:lpstr>
      <vt:lpstr>Gotham Black</vt:lpstr>
      <vt:lpstr>Gotham Bold</vt:lpstr>
      <vt:lpstr>Gotham Book</vt:lpstr>
      <vt:lpstr>Gotham Medium</vt:lpstr>
      <vt:lpstr>rajaampat</vt:lpstr>
      <vt:lpstr>PowerPoint Presentation</vt:lpstr>
      <vt:lpstr>CHALLENGE</vt:lpstr>
      <vt:lpstr>PowerPoint Presentation</vt:lpstr>
      <vt:lpstr>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Mann</dc:creator>
  <cp:lastModifiedBy>Christopher Mann</cp:lastModifiedBy>
  <cp:revision>355</cp:revision>
  <dcterms:created xsi:type="dcterms:W3CDTF">2020-03-30T11:58:05Z</dcterms:created>
  <dcterms:modified xsi:type="dcterms:W3CDTF">2020-11-17T12:14:31Z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0x0101000B50F7643C0E024B86A5A539ADAA82A8</vt:lpwstr>
  </property>
</Properties>
</file>